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rawings/drawing2.xml" ContentType="application/vnd.openxmlformats-officedocument.drawingml.chartshapes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387" r:id="rId3"/>
    <p:sldId id="388" r:id="rId4"/>
    <p:sldId id="389" r:id="rId5"/>
    <p:sldId id="390" r:id="rId6"/>
    <p:sldId id="355" r:id="rId7"/>
    <p:sldId id="352" r:id="rId8"/>
    <p:sldId id="353" r:id="rId9"/>
    <p:sldId id="372" r:id="rId10"/>
    <p:sldId id="310" r:id="rId11"/>
    <p:sldId id="329" r:id="rId12"/>
    <p:sldId id="327" r:id="rId13"/>
    <p:sldId id="375" r:id="rId14"/>
    <p:sldId id="328" r:id="rId15"/>
    <p:sldId id="354" r:id="rId16"/>
    <p:sldId id="366" r:id="rId17"/>
    <p:sldId id="386" r:id="rId18"/>
    <p:sldId id="373" r:id="rId19"/>
    <p:sldId id="391" r:id="rId20"/>
    <p:sldId id="392" r:id="rId21"/>
    <p:sldId id="393" r:id="rId22"/>
    <p:sldId id="368" r:id="rId23"/>
    <p:sldId id="369" r:id="rId24"/>
    <p:sldId id="370" r:id="rId25"/>
    <p:sldId id="379" r:id="rId26"/>
    <p:sldId id="380" r:id="rId27"/>
    <p:sldId id="381" r:id="rId28"/>
    <p:sldId id="382" r:id="rId29"/>
    <p:sldId id="365" r:id="rId30"/>
    <p:sldId id="395" r:id="rId31"/>
    <p:sldId id="396" r:id="rId32"/>
    <p:sldId id="362" r:id="rId33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3300"/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78988" autoAdjust="0"/>
  </p:normalViewPr>
  <p:slideViewPr>
    <p:cSldViewPr>
      <p:cViewPr varScale="1">
        <p:scale>
          <a:sx n="104" d="100"/>
          <a:sy n="104" d="100"/>
        </p:scale>
        <p:origin x="-96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57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Office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4"/>
  <c:chart>
    <c:title>
      <c:tx>
        <c:rich>
          <a:bodyPr/>
          <a:lstStyle/>
          <a:p>
            <a:pPr>
              <a:defRPr/>
            </a:pPr>
            <a:r>
              <a:rPr lang="en-US" sz="3200" dirty="0" smtClean="0"/>
              <a:t>Maximum Development Costs</a:t>
            </a:r>
            <a:endParaRPr lang="en-US" sz="3200" dirty="0"/>
          </a:p>
        </c:rich>
      </c:tx>
      <c:layout/>
    </c:title>
    <c:plotArea>
      <c:layout>
        <c:manualLayout>
          <c:layoutTarget val="inner"/>
          <c:xMode val="edge"/>
          <c:yMode val="edge"/>
          <c:x val="9.8743438320210389E-2"/>
          <c:y val="0.11030096237970215"/>
          <c:w val="0.85072211286089594"/>
          <c:h val="0.74717570720326665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Mixed Grass</c:v>
                </c:pt>
              </c:strCache>
            </c:strRef>
          </c:tx>
          <c:cat>
            <c:strRef>
              <c:f>Sheet1!$A$2:$A$8</c:f>
              <c:strCache>
                <c:ptCount val="7"/>
                <c:pt idx="0">
                  <c:v>Primary Rd (per mi.)</c:v>
                </c:pt>
                <c:pt idx="1">
                  <c:v>Vertical Structures &amp; Commercial Bldgs.</c:v>
                </c:pt>
                <c:pt idx="2">
                  <c:v>Transmission Line (per mi.)</c:v>
                </c:pt>
                <c:pt idx="3">
                  <c:v>Secondary Rd (per mi.)</c:v>
                </c:pt>
                <c:pt idx="4">
                  <c:v>Well Pad</c:v>
                </c:pt>
                <c:pt idx="5">
                  <c:v>Residential Bldgs.</c:v>
                </c:pt>
                <c:pt idx="6">
                  <c:v>Distribution Line &amp; Private Rd (per mi.)</c:v>
                </c:pt>
              </c:strCache>
            </c:strRef>
          </c:cat>
          <c:val>
            <c:numRef>
              <c:f>Sheet1!$B$2:$B$8</c:f>
              <c:numCache>
                <c:formatCode>"$"#,##0</c:formatCode>
                <c:ptCount val="7"/>
                <c:pt idx="0">
                  <c:v>1282710</c:v>
                </c:pt>
                <c:pt idx="1">
                  <c:v>1113992</c:v>
                </c:pt>
                <c:pt idx="2">
                  <c:v>1026168</c:v>
                </c:pt>
                <c:pt idx="3">
                  <c:v>171883</c:v>
                </c:pt>
                <c:pt idx="4">
                  <c:v>100159</c:v>
                </c:pt>
                <c:pt idx="5">
                  <c:v>44293</c:v>
                </c:pt>
                <c:pt idx="6">
                  <c:v>25654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Shinnery Oak</c:v>
                </c:pt>
              </c:strCache>
            </c:strRef>
          </c:tx>
          <c:cat>
            <c:strRef>
              <c:f>Sheet1!$A$2:$A$8</c:f>
              <c:strCache>
                <c:ptCount val="7"/>
                <c:pt idx="0">
                  <c:v>Primary Rd (per mi.)</c:v>
                </c:pt>
                <c:pt idx="1">
                  <c:v>Vertical Structures &amp; Commercial Bldgs.</c:v>
                </c:pt>
                <c:pt idx="2">
                  <c:v>Transmission Line (per mi.)</c:v>
                </c:pt>
                <c:pt idx="3">
                  <c:v>Secondary Rd (per mi.)</c:v>
                </c:pt>
                <c:pt idx="4">
                  <c:v>Well Pad</c:v>
                </c:pt>
                <c:pt idx="5">
                  <c:v>Residential Bldgs.</c:v>
                </c:pt>
                <c:pt idx="6">
                  <c:v>Distribution Line &amp; Private Rd (per mi.)</c:v>
                </c:pt>
              </c:strCache>
            </c:strRef>
          </c:cat>
          <c:val>
            <c:numRef>
              <c:f>Sheet1!$C$2:$C$8</c:f>
              <c:numCache>
                <c:formatCode>"$"#,##0</c:formatCode>
                <c:ptCount val="7"/>
                <c:pt idx="0">
                  <c:v>839722</c:v>
                </c:pt>
                <c:pt idx="1">
                  <c:v>729271</c:v>
                </c:pt>
                <c:pt idx="2">
                  <c:v>671777</c:v>
                </c:pt>
                <c:pt idx="3">
                  <c:v>112523</c:v>
                </c:pt>
                <c:pt idx="4">
                  <c:v>65569</c:v>
                </c:pt>
                <c:pt idx="5">
                  <c:v>28996</c:v>
                </c:pt>
                <c:pt idx="6">
                  <c:v>16794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Shortgrass/CRP</c:v>
                </c:pt>
              </c:strCache>
            </c:strRef>
          </c:tx>
          <c:cat>
            <c:strRef>
              <c:f>Sheet1!$A$2:$A$8</c:f>
              <c:strCache>
                <c:ptCount val="7"/>
                <c:pt idx="0">
                  <c:v>Primary Rd (per mi.)</c:v>
                </c:pt>
                <c:pt idx="1">
                  <c:v>Vertical Structures &amp; Commercial Bldgs.</c:v>
                </c:pt>
                <c:pt idx="2">
                  <c:v>Transmission Line (per mi.)</c:v>
                </c:pt>
                <c:pt idx="3">
                  <c:v>Secondary Rd (per mi.)</c:v>
                </c:pt>
                <c:pt idx="4">
                  <c:v>Well Pad</c:v>
                </c:pt>
                <c:pt idx="5">
                  <c:v>Residential Bldgs.</c:v>
                </c:pt>
                <c:pt idx="6">
                  <c:v>Distribution Line &amp; Private Rd (per mi.)</c:v>
                </c:pt>
              </c:strCache>
            </c:strRef>
          </c:cat>
          <c:val>
            <c:numRef>
              <c:f>Sheet1!$D$2:$D$8</c:f>
              <c:numCache>
                <c:formatCode>"$"#,##0</c:formatCode>
                <c:ptCount val="7"/>
                <c:pt idx="0">
                  <c:v>833210</c:v>
                </c:pt>
                <c:pt idx="1">
                  <c:v>723616</c:v>
                </c:pt>
                <c:pt idx="2">
                  <c:v>666568</c:v>
                </c:pt>
                <c:pt idx="3">
                  <c:v>111650</c:v>
                </c:pt>
                <c:pt idx="4">
                  <c:v>65060</c:v>
                </c:pt>
                <c:pt idx="5">
                  <c:v>28771</c:v>
                </c:pt>
                <c:pt idx="6">
                  <c:v>16664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Sand Sagebrush</c:v>
                </c:pt>
              </c:strCache>
            </c:strRef>
          </c:tx>
          <c:spPr>
            <a:solidFill>
              <a:srgbClr val="FFC000"/>
            </a:solidFill>
          </c:spPr>
          <c:cat>
            <c:strRef>
              <c:f>Sheet1!$A$2:$A$8</c:f>
              <c:strCache>
                <c:ptCount val="7"/>
                <c:pt idx="0">
                  <c:v>Primary Rd (per mi.)</c:v>
                </c:pt>
                <c:pt idx="1">
                  <c:v>Vertical Structures &amp; Commercial Bldgs.</c:v>
                </c:pt>
                <c:pt idx="2">
                  <c:v>Transmission Line (per mi.)</c:v>
                </c:pt>
                <c:pt idx="3">
                  <c:v>Secondary Rd (per mi.)</c:v>
                </c:pt>
                <c:pt idx="4">
                  <c:v>Well Pad</c:v>
                </c:pt>
                <c:pt idx="5">
                  <c:v>Residential Bldgs.</c:v>
                </c:pt>
                <c:pt idx="6">
                  <c:v>Distribution Line &amp; Private Rd (per mi.)</c:v>
                </c:pt>
              </c:strCache>
            </c:strRef>
          </c:cat>
          <c:val>
            <c:numRef>
              <c:f>Sheet1!$E$2:$E$8</c:f>
              <c:numCache>
                <c:formatCode>"$"#,##0</c:formatCode>
                <c:ptCount val="7"/>
                <c:pt idx="0">
                  <c:v>565352</c:v>
                </c:pt>
                <c:pt idx="1">
                  <c:v>490990</c:v>
                </c:pt>
                <c:pt idx="2">
                  <c:v>452282</c:v>
                </c:pt>
                <c:pt idx="3">
                  <c:v>75757</c:v>
                </c:pt>
                <c:pt idx="4">
                  <c:v>44145</c:v>
                </c:pt>
                <c:pt idx="5">
                  <c:v>19522</c:v>
                </c:pt>
                <c:pt idx="6">
                  <c:v>11307</c:v>
                </c:pt>
              </c:numCache>
            </c:numRef>
          </c:val>
        </c:ser>
        <c:gapWidth val="50"/>
        <c:overlap val="100"/>
        <c:axId val="182959488"/>
        <c:axId val="187040896"/>
      </c:barChart>
      <c:catAx>
        <c:axId val="182959488"/>
        <c:scaling>
          <c:orientation val="minMax"/>
        </c:scaling>
        <c:axPos val="b"/>
        <c:tickLblPos val="nextTo"/>
        <c:txPr>
          <a:bodyPr rot="0"/>
          <a:lstStyle/>
          <a:p>
            <a:pPr>
              <a:defRPr sz="1400" kern="0" spc="10" baseline="0"/>
            </a:pPr>
            <a:endParaRPr lang="en-US"/>
          </a:p>
        </c:txPr>
        <c:crossAx val="187040896"/>
        <c:crosses val="autoZero"/>
        <c:auto val="1"/>
        <c:lblAlgn val="ctr"/>
        <c:lblOffset val="100"/>
      </c:catAx>
      <c:valAx>
        <c:axId val="187040896"/>
        <c:scaling>
          <c:orientation val="minMax"/>
        </c:scaling>
        <c:axPos val="l"/>
        <c:majorGridlines>
          <c:spPr>
            <a:ln w="3175">
              <a:solidFill>
                <a:schemeClr val="bg1"/>
              </a:solidFill>
              <a:prstDash val="dash"/>
            </a:ln>
          </c:spPr>
        </c:majorGridlines>
        <c:numFmt formatCode="&quot;$&quot;#,##0" sourceLinked="1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182959488"/>
        <c:crosses val="autoZero"/>
        <c:crossBetween val="between"/>
        <c:dispUnits>
          <c:builtInUnit val="hundredThousands"/>
          <c:dispUnitsLbl>
            <c:layout>
              <c:manualLayout>
                <c:xMode val="edge"/>
                <c:yMode val="edge"/>
                <c:x val="1.8994891263592176E-2"/>
                <c:y val="0.38850201224847097"/>
              </c:manualLayout>
            </c:layout>
            <c:tx>
              <c:rich>
                <a:bodyPr/>
                <a:lstStyle/>
                <a:p>
                  <a:pPr>
                    <a:defRPr sz="1400" baseline="0"/>
                  </a:pPr>
                  <a:r>
                    <a:rPr lang="en-US" sz="1400" baseline="0"/>
                    <a:t>Dollars (x 100,000)</a:t>
                  </a:r>
                </a:p>
              </c:rich>
            </c:tx>
          </c:dispUnitsLbl>
        </c:dispUnits>
      </c:valAx>
    </c:plotArea>
    <c:legend>
      <c:legendPos val="r"/>
      <c:layout>
        <c:manualLayout>
          <c:xMode val="edge"/>
          <c:yMode val="edge"/>
          <c:x val="0.73187685914260714"/>
          <c:y val="0.12198979294254883"/>
          <c:w val="0.20386045494313221"/>
          <c:h val="0.22296237970253746"/>
        </c:manualLayout>
      </c:layout>
      <c:spPr>
        <a:solidFill>
          <a:prstClr val="white"/>
        </a:solidFill>
      </c:spPr>
      <c:txPr>
        <a:bodyPr/>
        <a:lstStyle/>
        <a:p>
          <a:pPr>
            <a:defRPr sz="1400" baseline="0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4"/>
  <c:chart>
    <c:title>
      <c:tx>
        <c:rich>
          <a:bodyPr/>
          <a:lstStyle/>
          <a:p>
            <a:pPr>
              <a:defRPr/>
            </a:pPr>
            <a:r>
              <a:rPr lang="en-US"/>
              <a:t>Scaling of Development Costs</a:t>
            </a:r>
          </a:p>
          <a:p>
            <a:pPr>
              <a:defRPr/>
            </a:pPr>
            <a:r>
              <a:rPr lang="en-US"/>
              <a:t>By location and site quality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4430421891707981"/>
          <c:y val="0.13802874658940073"/>
          <c:w val="0.8276402255273646"/>
          <c:h val="0.70616244258530181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CHAT 1</c:v>
                </c:pt>
              </c:strCache>
            </c:strRef>
          </c:tx>
          <c:cat>
            <c:numRef>
              <c:f>Sheet1!$A$2:$A$6</c:f>
              <c:numCache>
                <c:formatCode>0.00</c:formatCode>
                <c:ptCount val="5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0.75000000000000056</c:v>
                </c:pt>
                <c:pt idx="4">
                  <c:v>1</c:v>
                </c:pt>
              </c:numCache>
            </c:numRef>
          </c:cat>
          <c:val>
            <c:numRef>
              <c:f>Sheet1!$B$2:$B$6</c:f>
              <c:numCache>
                <c:formatCode>0%</c:formatCode>
                <c:ptCount val="5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0.75000000000000056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CHAT 2</c:v>
                </c:pt>
              </c:strCache>
            </c:strRef>
          </c:tx>
          <c:cat>
            <c:numRef>
              <c:f>Sheet1!$A$2:$A$6</c:f>
              <c:numCache>
                <c:formatCode>0.00</c:formatCode>
                <c:ptCount val="5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0.75000000000000056</c:v>
                </c:pt>
                <c:pt idx="4">
                  <c:v>1</c:v>
                </c:pt>
              </c:numCache>
            </c:numRef>
          </c:cat>
          <c:val>
            <c:numRef>
              <c:f>Sheet1!$C$2:$C$6</c:f>
              <c:numCache>
                <c:formatCode>0.00%</c:formatCode>
                <c:ptCount val="5"/>
                <c:pt idx="0" formatCode="0%">
                  <c:v>0</c:v>
                </c:pt>
                <c:pt idx="1">
                  <c:v>0.20830000000000001</c:v>
                </c:pt>
                <c:pt idx="2">
                  <c:v>0.41650000000000026</c:v>
                </c:pt>
                <c:pt idx="3">
                  <c:v>0.6248000000000008</c:v>
                </c:pt>
                <c:pt idx="4">
                  <c:v>0.83300000000000052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CHAT 3</c:v>
                </c:pt>
              </c:strCache>
            </c:strRef>
          </c:tx>
          <c:cat>
            <c:numRef>
              <c:f>Sheet1!$A$2:$A$6</c:f>
              <c:numCache>
                <c:formatCode>0.00</c:formatCode>
                <c:ptCount val="5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0.75000000000000056</c:v>
                </c:pt>
                <c:pt idx="4">
                  <c:v>1</c:v>
                </c:pt>
              </c:numCache>
            </c:numRef>
          </c:cat>
          <c:val>
            <c:numRef>
              <c:f>Sheet1!$D$2:$D$6</c:f>
              <c:numCache>
                <c:formatCode>0.00%</c:formatCode>
                <c:ptCount val="5"/>
                <c:pt idx="0" formatCode="0%">
                  <c:v>0</c:v>
                </c:pt>
                <c:pt idx="1">
                  <c:v>0.1668</c:v>
                </c:pt>
                <c:pt idx="2">
                  <c:v>0.33350000000000041</c:v>
                </c:pt>
                <c:pt idx="3">
                  <c:v>0.50024999999999997</c:v>
                </c:pt>
                <c:pt idx="4">
                  <c:v>0.66700000000000081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CHAT 4</c:v>
                </c:pt>
              </c:strCache>
            </c:strRef>
          </c:tx>
          <c:cat>
            <c:numRef>
              <c:f>Sheet1!$A$2:$A$6</c:f>
              <c:numCache>
                <c:formatCode>0.00</c:formatCode>
                <c:ptCount val="5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0.75000000000000056</c:v>
                </c:pt>
                <c:pt idx="4">
                  <c:v>1</c:v>
                </c:pt>
              </c:numCache>
            </c:numRef>
          </c:cat>
          <c:val>
            <c:numRef>
              <c:f>Sheet1!$E$2:$E$6</c:f>
              <c:numCache>
                <c:formatCode>0.00%</c:formatCode>
                <c:ptCount val="5"/>
                <c:pt idx="0" formatCode="0%">
                  <c:v>0</c:v>
                </c:pt>
                <c:pt idx="1">
                  <c:v>0.125</c:v>
                </c:pt>
                <c:pt idx="2" formatCode="0%">
                  <c:v>0.25</c:v>
                </c:pt>
                <c:pt idx="3">
                  <c:v>0.37500000000000028</c:v>
                </c:pt>
                <c:pt idx="4" formatCode="0%">
                  <c:v>0.5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CHAT 5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cat>
            <c:numRef>
              <c:f>Sheet1!$A$2:$A$6</c:f>
              <c:numCache>
                <c:formatCode>0.00</c:formatCode>
                <c:ptCount val="5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0.75000000000000056</c:v>
                </c:pt>
                <c:pt idx="4">
                  <c:v>1</c:v>
                </c:pt>
              </c:numCache>
            </c:numRef>
          </c:cat>
          <c:val>
            <c:numRef>
              <c:f>Sheet1!$F$2:$F$6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marker val="1"/>
        <c:axId val="192955136"/>
        <c:axId val="192957440"/>
      </c:lineChart>
      <c:catAx>
        <c:axId val="19295513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HEG Score (Site Quality)</a:t>
                </a:r>
              </a:p>
            </c:rich>
          </c:tx>
          <c:layout/>
        </c:title>
        <c:numFmt formatCode="0.00" sourceLinked="1"/>
        <c:majorTickMark val="none"/>
        <c:tickLblPos val="nextTo"/>
        <c:crossAx val="192957440"/>
        <c:crosses val="autoZero"/>
        <c:auto val="1"/>
        <c:lblAlgn val="ctr"/>
        <c:lblOffset val="100"/>
      </c:catAx>
      <c:valAx>
        <c:axId val="192957440"/>
        <c:scaling>
          <c:orientation val="minMax"/>
          <c:max val="1"/>
          <c:min val="0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 of Max Cost</a:t>
                </a:r>
              </a:p>
            </c:rich>
          </c:tx>
          <c:layout/>
        </c:title>
        <c:numFmt formatCode="0%" sourceLinked="1"/>
        <c:majorTickMark val="none"/>
        <c:tickLblPos val="nextTo"/>
        <c:crossAx val="192955136"/>
        <c:crosses val="autoZero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0.15820986439195184"/>
          <c:y val="0.15516302128900555"/>
          <c:w val="0.12525"/>
          <c:h val="0.23829250510352876"/>
        </c:manualLayout>
      </c:layout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4"/>
  <c:chart>
    <c:title>
      <c:tx>
        <c:rich>
          <a:bodyPr/>
          <a:lstStyle/>
          <a:p>
            <a:pPr>
              <a:defRPr/>
            </a:pPr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Max.</a:t>
            </a:r>
            <a:r>
              <a:rPr lang="en-US" sz="2800" u="sng" baseline="0" dirty="0" smtClean="0">
                <a:latin typeface="Arial" pitchFamily="34" charset="0"/>
                <a:cs typeface="Arial" pitchFamily="34" charset="0"/>
              </a:rPr>
              <a:t> Rates </a:t>
            </a:r>
            <a:r>
              <a:rPr lang="en-US" sz="2800" baseline="0" dirty="0" smtClean="0">
                <a:latin typeface="Arial" pitchFamily="34" charset="0"/>
                <a:cs typeface="Arial" pitchFamily="34" charset="0"/>
              </a:rPr>
              <a:t>for Restoration Practices in Short-Term Contracts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3432064741907263"/>
          <c:y val="2.2222222222222282E-2"/>
        </c:manualLayout>
      </c:layout>
    </c:title>
    <c:plotArea>
      <c:layout>
        <c:manualLayout>
          <c:layoutTarget val="inner"/>
          <c:xMode val="edge"/>
          <c:yMode val="edge"/>
          <c:x val="0.1335419947506562"/>
          <c:y val="0.17812962962962917"/>
          <c:w val="0.78252559055118165"/>
          <c:h val="0.71336439195100398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Mixed Grass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Range Planting</c:v>
                </c:pt>
                <c:pt idx="1">
                  <c:v>Brush Mgmt (Heavy)</c:v>
                </c:pt>
                <c:pt idx="2">
                  <c:v>Brush Mgmt (Mod)</c:v>
                </c:pt>
                <c:pt idx="3">
                  <c:v>Brush Mgmt (Light)</c:v>
                </c:pt>
              </c:strCache>
            </c:strRef>
          </c:cat>
          <c:val>
            <c:numRef>
              <c:f>Sheet1!$B$2:$B$5</c:f>
              <c:numCache>
                <c:formatCode>"$"#,##0</c:formatCode>
                <c:ptCount val="4"/>
                <c:pt idx="0" formatCode="&quot;$&quot;#,##0.00">
                  <c:v>248.14</c:v>
                </c:pt>
                <c:pt idx="1">
                  <c:v>461</c:v>
                </c:pt>
                <c:pt idx="2">
                  <c:v>184</c:v>
                </c:pt>
                <c:pt idx="3">
                  <c:v>112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Shinnery Oak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Range Planting</c:v>
                </c:pt>
                <c:pt idx="1">
                  <c:v>Brush Mgmt (Heavy)</c:v>
                </c:pt>
                <c:pt idx="2">
                  <c:v>Brush Mgmt (Mod)</c:v>
                </c:pt>
                <c:pt idx="3">
                  <c:v>Brush Mgmt (Light)</c:v>
                </c:pt>
              </c:strCache>
            </c:strRef>
          </c:cat>
          <c:val>
            <c:numRef>
              <c:f>Sheet1!$C$2:$C$5</c:f>
              <c:numCache>
                <c:formatCode>"$"#,##0</c:formatCode>
                <c:ptCount val="4"/>
                <c:pt idx="0" formatCode="&quot;$&quot;#,##0.00">
                  <c:v>95.81</c:v>
                </c:pt>
                <c:pt idx="1">
                  <c:v>342</c:v>
                </c:pt>
                <c:pt idx="2">
                  <c:v>274</c:v>
                </c:pt>
                <c:pt idx="3">
                  <c:v>167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Shorgrass/CRP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Range Planting</c:v>
                </c:pt>
                <c:pt idx="1">
                  <c:v>Brush Mgmt (Heavy)</c:v>
                </c:pt>
                <c:pt idx="2">
                  <c:v>Brush Mgmt (Mod)</c:v>
                </c:pt>
                <c:pt idx="3">
                  <c:v>Brush Mgmt (Light)</c:v>
                </c:pt>
              </c:strCache>
            </c:strRef>
          </c:cat>
          <c:val>
            <c:numRef>
              <c:f>Sheet1!$D$2:$D$5</c:f>
              <c:numCache>
                <c:formatCode>"$"#,##0.00</c:formatCode>
                <c:ptCount val="4"/>
                <c:pt idx="0">
                  <c:v>184.16</c:v>
                </c:pt>
                <c:pt idx="1">
                  <c:v>461</c:v>
                </c:pt>
                <c:pt idx="2">
                  <c:v>184</c:v>
                </c:pt>
                <c:pt idx="3">
                  <c:v>112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Sand Sagebrush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Range Planting</c:v>
                </c:pt>
                <c:pt idx="1">
                  <c:v>Brush Mgmt (Heavy)</c:v>
                </c:pt>
                <c:pt idx="2">
                  <c:v>Brush Mgmt (Mod)</c:v>
                </c:pt>
                <c:pt idx="3">
                  <c:v>Brush Mgmt (Light)</c:v>
                </c:pt>
              </c:strCache>
            </c:strRef>
          </c:cat>
          <c:val>
            <c:numRef>
              <c:f>Sheet1!$E$2:$E$5</c:f>
              <c:numCache>
                <c:formatCode>"$"#,##0</c:formatCode>
                <c:ptCount val="4"/>
                <c:pt idx="0" formatCode="&quot;$&quot;#,##0.00">
                  <c:v>95.81</c:v>
                </c:pt>
                <c:pt idx="1">
                  <c:v>342</c:v>
                </c:pt>
                <c:pt idx="2">
                  <c:v>274</c:v>
                </c:pt>
                <c:pt idx="3">
                  <c:v>167</c:v>
                </c:pt>
              </c:numCache>
            </c:numRef>
          </c:val>
        </c:ser>
        <c:axId val="200567808"/>
        <c:axId val="200577792"/>
      </c:barChart>
      <c:catAx>
        <c:axId val="2005678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aseline="0"/>
            </a:pPr>
            <a:endParaRPr lang="en-US"/>
          </a:p>
        </c:txPr>
        <c:crossAx val="200577792"/>
        <c:crosses val="autoZero"/>
        <c:auto val="1"/>
        <c:lblAlgn val="ctr"/>
        <c:lblOffset val="100"/>
      </c:catAx>
      <c:valAx>
        <c:axId val="20057779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Dollar/</a:t>
                </a:r>
                <a:r>
                  <a:rPr lang="en-US" dirty="0" err="1" smtClean="0"/>
                  <a:t>Unimpacted</a:t>
                </a:r>
                <a:r>
                  <a:rPr lang="en-US" baseline="0" dirty="0" smtClean="0"/>
                  <a:t> </a:t>
                </a:r>
                <a:r>
                  <a:rPr lang="en-US" dirty="0" smtClean="0"/>
                  <a:t>Acre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3.4934601924759404E-2"/>
              <c:y val="0.37463123359580058"/>
            </c:manualLayout>
          </c:layout>
        </c:title>
        <c:numFmt formatCode="&quot;$&quot;#,##0" sourceLinked="0"/>
        <c:tickLblPos val="nextTo"/>
        <c:txPr>
          <a:bodyPr/>
          <a:lstStyle/>
          <a:p>
            <a:pPr>
              <a:defRPr sz="1200" baseline="0"/>
            </a:pPr>
            <a:endParaRPr lang="en-US"/>
          </a:p>
        </c:txPr>
        <c:crossAx val="200567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182545931758531"/>
          <c:y val="0.18972003499562609"/>
          <c:w val="0.17077373140857388"/>
          <c:h val="0.14433770778652671"/>
        </c:manualLayout>
      </c:layout>
      <c:spPr>
        <a:solidFill>
          <a:prstClr val="white"/>
        </a:solidFill>
      </c:spPr>
      <c:txPr>
        <a:bodyPr/>
        <a:lstStyle/>
        <a:p>
          <a:pPr>
            <a:defRPr sz="1200" baseline="0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4"/>
  <c:chart>
    <c:title>
      <c:tx>
        <c:rich>
          <a:bodyPr/>
          <a:lstStyle/>
          <a:p>
            <a:pPr>
              <a:defRPr/>
            </a:pPr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Max.</a:t>
            </a:r>
            <a:r>
              <a:rPr lang="en-US" sz="2800" u="sng" baseline="0" dirty="0" smtClean="0">
                <a:latin typeface="Arial" pitchFamily="34" charset="0"/>
                <a:cs typeface="Arial" pitchFamily="34" charset="0"/>
              </a:rPr>
              <a:t> Rates </a:t>
            </a:r>
            <a:r>
              <a:rPr lang="en-US" sz="2800" baseline="0" dirty="0" smtClean="0">
                <a:latin typeface="Arial" pitchFamily="34" charset="0"/>
                <a:cs typeface="Arial" pitchFamily="34" charset="0"/>
              </a:rPr>
              <a:t>for Standard Practices in Short-Term Contracts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4251499812523569"/>
          <c:y val="6.666666666666668E-2"/>
        </c:manualLayout>
      </c:layout>
    </c:title>
    <c:plotArea>
      <c:layout>
        <c:manualLayout>
          <c:layoutTarget val="inner"/>
          <c:xMode val="edge"/>
          <c:yMode val="edge"/>
          <c:x val="0.14239391951006175"/>
          <c:y val="0.21046383785360226"/>
          <c:w val="0.77592180664917576"/>
          <c:h val="0.63325780110819774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Mixed Grass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Sign-up Incentive (5yr)</c:v>
                </c:pt>
                <c:pt idx="1">
                  <c:v>Sign-up Incentive (10yr)</c:v>
                </c:pt>
                <c:pt idx="2">
                  <c:v>Rangeland Plan</c:v>
                </c:pt>
                <c:pt idx="3">
                  <c:v>Planted Grass Plan</c:v>
                </c:pt>
              </c:strCache>
            </c:strRef>
          </c:cat>
          <c:val>
            <c:numRef>
              <c:f>Sheet1!$B$2:$B$5</c:f>
              <c:numCache>
                <c:formatCode>"$"#,##0.00</c:formatCode>
                <c:ptCount val="4"/>
                <c:pt idx="0">
                  <c:v>3.38</c:v>
                </c:pt>
                <c:pt idx="1">
                  <c:v>6.75</c:v>
                </c:pt>
                <c:pt idx="2">
                  <c:v>27.07</c:v>
                </c:pt>
                <c:pt idx="3">
                  <c:v>63.6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Shinnery Oak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Sign-up Incentive (5yr)</c:v>
                </c:pt>
                <c:pt idx="1">
                  <c:v>Sign-up Incentive (10yr)</c:v>
                </c:pt>
                <c:pt idx="2">
                  <c:v>Rangeland Plan</c:v>
                </c:pt>
                <c:pt idx="3">
                  <c:v>Planted Grass Plan</c:v>
                </c:pt>
              </c:strCache>
            </c:strRef>
          </c:cat>
          <c:val>
            <c:numRef>
              <c:f>Sheet1!$C$2:$C$5</c:f>
              <c:numCache>
                <c:formatCode>"$"#,##0.00</c:formatCode>
                <c:ptCount val="4"/>
                <c:pt idx="0">
                  <c:v>3.38</c:v>
                </c:pt>
                <c:pt idx="1">
                  <c:v>6.75</c:v>
                </c:pt>
                <c:pt idx="2">
                  <c:v>9.91</c:v>
                </c:pt>
                <c:pt idx="3">
                  <c:v>47.309999999999995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Shortgrass/CRP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Sign-up Incentive (5yr)</c:v>
                </c:pt>
                <c:pt idx="1">
                  <c:v>Sign-up Incentive (10yr)</c:v>
                </c:pt>
                <c:pt idx="2">
                  <c:v>Rangeland Plan</c:v>
                </c:pt>
                <c:pt idx="3">
                  <c:v>Planted Grass Plan</c:v>
                </c:pt>
              </c:strCache>
            </c:strRef>
          </c:cat>
          <c:val>
            <c:numRef>
              <c:f>Sheet1!$D$2:$D$5</c:f>
              <c:numCache>
                <c:formatCode>"$"#,##0.00</c:formatCode>
                <c:ptCount val="4"/>
                <c:pt idx="0">
                  <c:v>3.38</c:v>
                </c:pt>
                <c:pt idx="1">
                  <c:v>6.75</c:v>
                </c:pt>
                <c:pt idx="2">
                  <c:v>19.110000000000017</c:v>
                </c:pt>
                <c:pt idx="3">
                  <c:v>61.8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Sand Sagebrush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Sign-up Incentive (5yr)</c:v>
                </c:pt>
                <c:pt idx="1">
                  <c:v>Sign-up Incentive (10yr)</c:v>
                </c:pt>
                <c:pt idx="2">
                  <c:v>Rangeland Plan</c:v>
                </c:pt>
                <c:pt idx="3">
                  <c:v>Planted Grass Plan</c:v>
                </c:pt>
              </c:strCache>
            </c:strRef>
          </c:cat>
          <c:val>
            <c:numRef>
              <c:f>Sheet1!$E$2:$E$5</c:f>
              <c:numCache>
                <c:formatCode>"$"#,##0.00</c:formatCode>
                <c:ptCount val="4"/>
                <c:pt idx="0">
                  <c:v>3.38</c:v>
                </c:pt>
                <c:pt idx="1">
                  <c:v>6.75</c:v>
                </c:pt>
                <c:pt idx="2">
                  <c:v>17.939999999999987</c:v>
                </c:pt>
                <c:pt idx="3">
                  <c:v>53.98</c:v>
                </c:pt>
              </c:numCache>
            </c:numRef>
          </c:val>
        </c:ser>
        <c:axId val="218718208"/>
        <c:axId val="218719744"/>
      </c:barChart>
      <c:catAx>
        <c:axId val="218718208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218719744"/>
        <c:crosses val="autoZero"/>
        <c:auto val="1"/>
        <c:lblAlgn val="ctr"/>
        <c:lblOffset val="100"/>
      </c:catAx>
      <c:valAx>
        <c:axId val="21871974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 baseline="0"/>
                </a:pPr>
                <a:r>
                  <a:rPr lang="en-US" sz="2000" baseline="0" dirty="0" smtClean="0"/>
                  <a:t>Dollars/</a:t>
                </a:r>
                <a:r>
                  <a:rPr lang="en-US" sz="2000" baseline="0" dirty="0" err="1" smtClean="0"/>
                  <a:t>Unimpacted</a:t>
                </a:r>
                <a:r>
                  <a:rPr lang="en-US" sz="2000" baseline="0" dirty="0" smtClean="0"/>
                  <a:t> Acre</a:t>
                </a:r>
                <a:endParaRPr lang="en-US" sz="2000" baseline="0" dirty="0"/>
              </a:p>
            </c:rich>
          </c:tx>
          <c:layout>
            <c:manualLayout>
              <c:xMode val="edge"/>
              <c:yMode val="edge"/>
              <c:x val="3.7116360454943188E-2"/>
              <c:y val="0.35209725867599873"/>
            </c:manualLayout>
          </c:layout>
        </c:title>
        <c:numFmt formatCode="&quot;$&quot;#,##0" sourceLinked="0"/>
        <c:tickLblPos val="nextTo"/>
        <c:txPr>
          <a:bodyPr/>
          <a:lstStyle/>
          <a:p>
            <a:pPr>
              <a:defRPr sz="1200" baseline="0"/>
            </a:pPr>
            <a:endParaRPr lang="en-US"/>
          </a:p>
        </c:txPr>
        <c:crossAx val="218718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922386264216991"/>
          <c:y val="0.23338655584718576"/>
          <c:w val="0.15016765091863518"/>
          <c:h val="0.14190434529017318"/>
        </c:manualLayout>
      </c:layout>
      <c:spPr>
        <a:solidFill>
          <a:prstClr val="white"/>
        </a:solidFill>
      </c:spPr>
      <c:txPr>
        <a:bodyPr/>
        <a:lstStyle/>
        <a:p>
          <a:pPr>
            <a:defRPr sz="1200" baseline="0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0.50833</cdr:x>
      <cdr:y>0.18889</cdr:y>
    </cdr:from>
    <cdr:to>
      <cdr:x>0.89167</cdr:x>
      <cdr:y>0.31111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648200" y="1295400"/>
          <a:ext cx="3505200" cy="838200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dirty="0" smtClean="0"/>
            <a:t>Scaled by location (CHAT)</a:t>
          </a:r>
        </a:p>
        <a:p xmlns:a="http://schemas.openxmlformats.org/drawingml/2006/main">
          <a:pPr lvl="1">
            <a:buFont typeface="Times New Roman" pitchFamily="18" charset="0"/>
            <a:buChar char="–"/>
          </a:pPr>
          <a:r>
            <a:rPr lang="en-US" sz="1800" dirty="0" smtClean="0"/>
            <a:t> 75% - 110% cost-share </a:t>
          </a:r>
          <a:r>
            <a:rPr lang="en-US" sz="2400" dirty="0"/>
            <a:t>	</a:t>
          </a:r>
          <a:endParaRPr lang="en-US" sz="2400" dirty="0" smtClean="0"/>
        </a:p>
        <a:p xmlns:a="http://schemas.openxmlformats.org/drawingml/2006/main">
          <a:r>
            <a:rPr lang="en-US" sz="1100" dirty="0" smtClean="0"/>
            <a:t> </a:t>
          </a:r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0.31667</cdr:x>
      <cdr:y>0.23333</cdr:y>
    </cdr:from>
    <cdr:to>
      <cdr:x>0.73333</cdr:x>
      <cdr:y>0.37778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5600" y="1600200"/>
          <a:ext cx="3810000" cy="99060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Times New Roman"/>
            </a:defRPr>
          </a:lvl1pPr>
          <a:lvl2pPr marL="457200" indent="0">
            <a:defRPr sz="1100">
              <a:latin typeface="Times New Roman"/>
            </a:defRPr>
          </a:lvl2pPr>
          <a:lvl3pPr marL="914400" indent="0">
            <a:defRPr sz="1100">
              <a:latin typeface="Times New Roman"/>
            </a:defRPr>
          </a:lvl3pPr>
          <a:lvl4pPr marL="1371600" indent="0">
            <a:defRPr sz="1100">
              <a:latin typeface="Times New Roman"/>
            </a:defRPr>
          </a:lvl4pPr>
          <a:lvl5pPr marL="1828800" indent="0">
            <a:defRPr sz="1100">
              <a:latin typeface="Times New Roman"/>
            </a:defRPr>
          </a:lvl5pPr>
          <a:lvl6pPr marL="2286000" indent="0">
            <a:defRPr sz="1100">
              <a:latin typeface="Times New Roman"/>
            </a:defRPr>
          </a:lvl6pPr>
          <a:lvl7pPr marL="2743200" indent="0">
            <a:defRPr sz="1100">
              <a:latin typeface="Times New Roman"/>
            </a:defRPr>
          </a:lvl7pPr>
          <a:lvl8pPr marL="3200400" indent="0">
            <a:defRPr sz="1100">
              <a:latin typeface="Times New Roman"/>
            </a:defRPr>
          </a:lvl8pPr>
          <a:lvl9pPr marL="3657600" indent="0">
            <a:defRPr sz="1100">
              <a:latin typeface="Times New Roman"/>
            </a:defRPr>
          </a:lvl9pPr>
        </a:lstStyle>
        <a:p xmlns:a="http://schemas.openxmlformats.org/drawingml/2006/main">
          <a:r>
            <a:rPr lang="en-US" sz="2000" dirty="0" smtClean="0"/>
            <a:t>Scaled by location </a:t>
          </a:r>
          <a:r>
            <a:rPr lang="en-US" sz="2000" u="sng" dirty="0" smtClean="0"/>
            <a:t>&amp; quality (HEG)</a:t>
          </a:r>
        </a:p>
        <a:p xmlns:a="http://schemas.openxmlformats.org/drawingml/2006/main">
          <a:pPr lvl="1">
            <a:buFont typeface="Times New Roman" pitchFamily="18" charset="0"/>
            <a:buChar char="–"/>
          </a:pPr>
          <a:r>
            <a:rPr lang="en-US" sz="1800" dirty="0" smtClean="0"/>
            <a:t> 90% - 135% cost-share </a:t>
          </a:r>
          <a:r>
            <a:rPr lang="en-US" sz="2400" dirty="0"/>
            <a:t>	</a:t>
          </a:r>
          <a:endParaRPr lang="en-US" sz="2400" dirty="0" smtClean="0"/>
        </a:p>
        <a:p xmlns:a="http://schemas.openxmlformats.org/drawingml/2006/main">
          <a:r>
            <a:rPr lang="en-US" sz="1100" dirty="0" smtClean="0"/>
            <a:t> </a:t>
          </a:r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2C8B3-7D21-406E-8C47-EE78963FDA7F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5789C-BFD6-4359-B63D-BDCE4758F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43943-353C-4689-941D-1592210C7CA2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238AFA-4A4D-443E-9A5A-E294C39EF45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38AFA-4A4D-443E-9A5A-E294C39EF45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C629-8441-4C3F-9600-0D00DA9C9B2F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6E11-7009-4DCC-A952-7C87E6B33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C629-8441-4C3F-9600-0D00DA9C9B2F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6E11-7009-4DCC-A952-7C87E6B33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C629-8441-4C3F-9600-0D00DA9C9B2F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6E11-7009-4DCC-A952-7C87E6B33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C629-8441-4C3F-9600-0D00DA9C9B2F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6E11-7009-4DCC-A952-7C87E6B33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C629-8441-4C3F-9600-0D00DA9C9B2F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6E11-7009-4DCC-A952-7C87E6B33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C629-8441-4C3F-9600-0D00DA9C9B2F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6E11-7009-4DCC-A952-7C87E6B33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C629-8441-4C3F-9600-0D00DA9C9B2F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6E11-7009-4DCC-A952-7C87E6B33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C629-8441-4C3F-9600-0D00DA9C9B2F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6E11-7009-4DCC-A952-7C87E6B33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C629-8441-4C3F-9600-0D00DA9C9B2F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6E11-7009-4DCC-A952-7C87E6B33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C629-8441-4C3F-9600-0D00DA9C9B2F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6E11-7009-4DCC-A952-7C87E6B33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ClicK</a:t>
            </a:r>
            <a:r>
              <a:rPr lang="en-US" dirty="0" smtClean="0"/>
              <a:t>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C629-8441-4C3F-9600-0D00DA9C9B2F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6E11-7009-4DCC-A952-7C87E6B33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3C629-8441-4C3F-9600-0D00DA9C9B2F}" type="datetimeFigureOut">
              <a:rPr lang="en-US" smtClean="0"/>
              <a:pPr/>
              <a:t>5/6/2013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66E11-7009-4DCC-A952-7C87E6B332C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3.wav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8.wav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5" Type="http://schemas.openxmlformats.org/officeDocument/2006/relationships/image" Target="../media/image8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2.wav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7.wav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8.wav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9.wav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76200"/>
            <a:ext cx="8458200" cy="1524000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LEPC Conservation Plan &amp; Mitigation Framework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6019800"/>
            <a:ext cx="3276600" cy="533400"/>
          </a:xfrm>
          <a:solidFill>
            <a:schemeClr val="tx1"/>
          </a:solidFill>
        </p:spPr>
        <p:txBody>
          <a:bodyPr>
            <a:normAutofit fontScale="92500" lnSpcReduction="20000"/>
          </a:bodyPr>
          <a:lstStyle/>
          <a:p>
            <a:pPr algn="l"/>
            <a:r>
              <a:rPr lang="en-US" sz="1600" b="1" i="1" dirty="0" smtClean="0">
                <a:solidFill>
                  <a:schemeClr val="bg1"/>
                </a:solidFill>
              </a:rPr>
              <a:t>Jim Pitman, Small Game Coordinator</a:t>
            </a:r>
          </a:p>
          <a:p>
            <a:pPr algn="l"/>
            <a:r>
              <a:rPr lang="en-US" sz="1600" b="1" i="1" dirty="0" smtClean="0">
                <a:solidFill>
                  <a:schemeClr val="bg1"/>
                </a:solidFill>
              </a:rPr>
              <a:t>KS Dept. of Wildlife, Parks, &amp; Tourism</a:t>
            </a:r>
            <a:endParaRPr lang="en-US" sz="1600" b="1" i="1" dirty="0">
              <a:solidFill>
                <a:schemeClr val="bg1"/>
              </a:solidFill>
            </a:endParaRPr>
          </a:p>
        </p:txBody>
      </p:sp>
      <p:pic>
        <p:nvPicPr>
          <p:cNvPr id="4" name="Picture 3" descr="Logo KDWPT 2-Color PT281 PT740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43800" y="5791200"/>
            <a:ext cx="1371600" cy="8257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C:\Users\jimp\Desktop\Photos\Organization Logos\CPWlogoColor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001000" y="3733800"/>
            <a:ext cx="914400" cy="91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NGFD.bmp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001000" y="1828800"/>
            <a:ext cx="902043" cy="834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ODWC2.bmp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001000" y="2819400"/>
            <a:ext cx="934570" cy="775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TPWD.bmp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8077200" y="4800600"/>
            <a:ext cx="838200" cy="834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WAFWA.bmp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28600" y="5105400"/>
            <a:ext cx="1019628" cy="16059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~PP2845.WAV">
            <a:hlinkClick r:id="" action="ppaction://media"/>
          </p:cNvPr>
          <p:cNvPicPr>
            <a:picLocks noRot="1" noChangeAspect="1"/>
          </p:cNvPicPr>
          <p:nvPr>
            <a:wavAudioFile r:embed="rId1" name="~PP2845.WAV"/>
          </p:nvPr>
        </p:nvPicPr>
        <p:blipFill>
          <a:blip r:embed="rId10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3058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Habitat Unit Estimation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n-US" sz="2000" i="1" dirty="0" smtClean="0"/>
              <a:t> </a:t>
            </a:r>
            <a:r>
              <a:rPr lang="en-US" sz="2000" i="1" dirty="0" smtClean="0">
                <a:latin typeface="+mj-lt"/>
              </a:rPr>
              <a:t>Step 2: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On-site vegetation Monitoring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Figure A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495800" y="1219200"/>
            <a:ext cx="4343400" cy="52780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0" name="Straight Connector 9"/>
          <p:cNvCxnSpPr/>
          <p:nvPr/>
        </p:nvCxnSpPr>
        <p:spPr>
          <a:xfrm flipH="1">
            <a:off x="4953000" y="1600200"/>
            <a:ext cx="76200" cy="2286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486400" y="1981200"/>
            <a:ext cx="76200" cy="1524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629400" y="2133600"/>
            <a:ext cx="76200" cy="1524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410200" y="4419600"/>
            <a:ext cx="76200" cy="1524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772400" y="2743200"/>
            <a:ext cx="76200" cy="1524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457200" y="4876800"/>
          <a:ext cx="3810000" cy="1611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450"/>
                <a:gridCol w="933450"/>
                <a:gridCol w="1028700"/>
                <a:gridCol w="914400"/>
              </a:tblGrid>
              <a:tr h="38481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Unit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r>
                        <a:rPr lang="en-US" sz="1200" baseline="0" dirty="0" smtClean="0"/>
                        <a:t> Cover (Q1)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Veg.</a:t>
                      </a:r>
                      <a:r>
                        <a:rPr lang="en-US" sz="1200" baseline="0" dirty="0" smtClean="0"/>
                        <a:t> Comp.</a:t>
                      </a:r>
                    </a:p>
                    <a:p>
                      <a:r>
                        <a:rPr lang="en-US" sz="1200" dirty="0" smtClean="0"/>
                        <a:t>(Q2)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Tree Cover (Q3)</a:t>
                      </a:r>
                      <a:endParaRPr lang="en-US" sz="1200" dirty="0"/>
                    </a:p>
                  </a:txBody>
                  <a:tcPr/>
                </a:tc>
              </a:tr>
              <a:tr h="38481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30%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83%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0.05%</a:t>
                      </a:r>
                      <a:endParaRPr lang="en-US" sz="1200" dirty="0"/>
                    </a:p>
                  </a:txBody>
                  <a:tcPr anchor="ctr"/>
                </a:tc>
              </a:tr>
              <a:tr h="38481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0%</a:t>
                      </a:r>
                      <a:endParaRPr lang="en-US" sz="1200" dirty="0"/>
                    </a:p>
                  </a:txBody>
                  <a:tcPr anchor="ctr"/>
                </a:tc>
              </a:tr>
              <a:tr h="38481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45%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62%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0.8%</a:t>
                      </a:r>
                      <a:endParaRPr lang="en-US" sz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04800" y="1524000"/>
            <a:ext cx="4191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Standard (NRCS protocol)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600" dirty="0" smtClean="0"/>
              <a:t>Two 150 ft. randomly placed and non-overlapping transects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600" dirty="0" smtClean="0"/>
              <a:t>Number of transects can be adjusted based on unit size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Additional effort to estimate tree cover</a:t>
            </a:r>
          </a:p>
          <a:p>
            <a:pPr marL="800100" lvl="1" indent="-342900"/>
            <a:endParaRPr lang="en-US" dirty="0"/>
          </a:p>
        </p:txBody>
      </p:sp>
      <p:pic>
        <p:nvPicPr>
          <p:cNvPr id="13" name="~PP2006.WAV">
            <a:hlinkClick r:id="" action="ppaction://media"/>
          </p:cNvPr>
          <p:cNvPicPr>
            <a:picLocks noRot="1" noChangeAspect="1"/>
          </p:cNvPicPr>
          <p:nvPr>
            <a:wavAudioFile r:embed="rId1" name="~PP2006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83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3058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Habitat Unit Estimation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Step 3: Broad scale</a:t>
            </a:r>
            <a:r>
              <a:rPr kumimoji="0" lang="en-US" sz="2000" b="0" i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evaluations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1000" y="1828800"/>
            <a:ext cx="42672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>
              <a:spcBef>
                <a:spcPts val="600"/>
              </a:spcBef>
            </a:pPr>
            <a:r>
              <a:rPr lang="en-US" dirty="0" smtClean="0"/>
              <a:t>Proportion of area within 1 mi. radius of  geometric center of unit</a:t>
            </a:r>
          </a:p>
          <a:p>
            <a:pPr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Defined as native prairie or planted native grasses with &lt;1% tree cover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81000" y="4495800"/>
          <a:ext cx="3962400" cy="1794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6760"/>
                <a:gridCol w="746760"/>
                <a:gridCol w="746760"/>
                <a:gridCol w="746760"/>
                <a:gridCol w="975360"/>
              </a:tblGrid>
              <a:tr h="38481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Unit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r>
                        <a:rPr lang="en-US" sz="1200" baseline="0" dirty="0" smtClean="0"/>
                        <a:t> Cover (Q1)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Veg. Comp.</a:t>
                      </a:r>
                    </a:p>
                    <a:p>
                      <a:r>
                        <a:rPr lang="en-US" sz="1200" dirty="0" smtClean="0"/>
                        <a:t>(Q2)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Tree Cover (Q3)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Proportion Suitable </a:t>
                      </a:r>
                    </a:p>
                    <a:p>
                      <a:r>
                        <a:rPr lang="en-US" sz="1200" dirty="0" smtClean="0"/>
                        <a:t>(Q4)</a:t>
                      </a:r>
                      <a:endParaRPr lang="en-US" sz="1200" dirty="0"/>
                    </a:p>
                  </a:txBody>
                  <a:tcPr anchor="b"/>
                </a:tc>
              </a:tr>
              <a:tr h="38481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30%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83%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0.05%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0.85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8481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0.80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8481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45%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62%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0.8%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0.80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3" name="Picture 12" descr="Figure C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648200" y="1447800"/>
            <a:ext cx="4187759" cy="4953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~PP2649.WAV">
            <a:hlinkClick r:id="" action="ppaction://media"/>
          </p:cNvPr>
          <p:cNvPicPr>
            <a:picLocks noRot="1" noChangeAspect="1"/>
          </p:cNvPicPr>
          <p:nvPr>
            <a:wavAudioFile r:embed="rId1" name="~PP264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97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3058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Habitat Unit Estimation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Step 4: Removing</a:t>
            </a:r>
            <a:r>
              <a:rPr kumimoji="0" lang="en-US" sz="2000" b="0" i="1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Previously Impacted Acreage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Figure B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724400" y="1295400"/>
            <a:ext cx="4203942" cy="52221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7200" y="190500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spcAft>
                <a:spcPts val="1200"/>
              </a:spcAft>
            </a:pPr>
            <a:r>
              <a:rPr lang="en-US" sz="2400" dirty="0" smtClean="0"/>
              <a:t>Only affected acreage that is currently </a:t>
            </a:r>
            <a:r>
              <a:rPr lang="en-US" sz="2400" dirty="0" err="1" smtClean="0"/>
              <a:t>unimpacted</a:t>
            </a:r>
            <a:r>
              <a:rPr lang="en-US" sz="2400" dirty="0" smtClean="0"/>
              <a:t> factors into unit estimation	</a:t>
            </a:r>
            <a:endParaRPr lang="en-US" sz="24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4191000"/>
          <a:ext cx="4114800" cy="1794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318"/>
                <a:gridCol w="710882"/>
                <a:gridCol w="685800"/>
                <a:gridCol w="685800"/>
                <a:gridCol w="914400"/>
                <a:gridCol w="609600"/>
              </a:tblGrid>
              <a:tr h="38481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Unit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r>
                        <a:rPr lang="en-US" sz="1200" baseline="0" dirty="0" smtClean="0"/>
                        <a:t> Cover (Q1)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Veg. Comp.</a:t>
                      </a:r>
                    </a:p>
                    <a:p>
                      <a:r>
                        <a:rPr lang="en-US" sz="1200" dirty="0" smtClean="0"/>
                        <a:t>(Q2)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Tree Cover (Q3)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Proportion Suitable </a:t>
                      </a:r>
                    </a:p>
                    <a:p>
                      <a:r>
                        <a:rPr lang="en-US" sz="1200" dirty="0" smtClean="0"/>
                        <a:t>(Q4)</a:t>
                      </a:r>
                      <a:endParaRPr lang="en-US" sz="12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Acres</a:t>
                      </a:r>
                      <a:endParaRPr lang="en-US" sz="1200" dirty="0"/>
                    </a:p>
                  </a:txBody>
                  <a:tcPr anchor="b"/>
                </a:tc>
              </a:tr>
              <a:tr h="38481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30%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83%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0.05%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0.85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410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8481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10%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0.80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108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8481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45%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62%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0.8%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0.80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~PP2604.WAV">
            <a:hlinkClick r:id="" action="ppaction://media"/>
          </p:cNvPr>
          <p:cNvPicPr>
            <a:picLocks noRot="1" noChangeAspect="1"/>
          </p:cNvPicPr>
          <p:nvPr>
            <a:wavAudioFile r:embed="rId1" name="~PP2604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5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4343400" cy="4525963"/>
          </a:xfrm>
        </p:spPr>
        <p:txBody>
          <a:bodyPr>
            <a:normAutofit lnSpcReduction="10000"/>
          </a:bodyPr>
          <a:lstStyle/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400" dirty="0" smtClean="0"/>
              <a:t>Vegetation Cover</a:t>
            </a:r>
          </a:p>
          <a:p>
            <a:pPr marL="1314450" lvl="2" indent="-514350">
              <a:spcBef>
                <a:spcPts val="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en-US" sz="1400" dirty="0" smtClean="0"/>
              <a:t>&gt;45%		-	1.00</a:t>
            </a:r>
          </a:p>
          <a:p>
            <a:pPr marL="1314450" lvl="2" indent="-514350">
              <a:spcBef>
                <a:spcPts val="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en-US" sz="1400" dirty="0" smtClean="0">
                <a:solidFill>
                  <a:srgbClr val="FFC000"/>
                </a:solidFill>
              </a:rPr>
              <a:t>30-45%	-	0.85</a:t>
            </a:r>
          </a:p>
          <a:p>
            <a:pPr marL="1314450" lvl="2" indent="-514350">
              <a:spcBef>
                <a:spcPts val="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en-US" sz="1400" dirty="0" smtClean="0"/>
              <a:t>15-30% 	-	0.60</a:t>
            </a:r>
          </a:p>
          <a:p>
            <a:pPr marL="1314450" lvl="2" indent="-514350">
              <a:spcBef>
                <a:spcPts val="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en-US" sz="1400" dirty="0" smtClean="0"/>
              <a:t>&lt;15%		-	0.25</a:t>
            </a:r>
          </a:p>
          <a:p>
            <a:pPr marL="1314450" lvl="2" indent="-514350">
              <a:spcBef>
                <a:spcPts val="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en-US" sz="1400" dirty="0" smtClean="0"/>
              <a:t>Agricultural field	-	0.05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400" dirty="0" smtClean="0"/>
              <a:t>Vegetation Composition (preferred species)</a:t>
            </a:r>
          </a:p>
          <a:p>
            <a:pPr marL="1314450" lvl="2" indent="-514350">
              <a:spcBef>
                <a:spcPts val="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en-US" sz="1400" dirty="0" smtClean="0">
                <a:solidFill>
                  <a:srgbClr val="FFC000"/>
                </a:solidFill>
              </a:rPr>
              <a:t>&gt;75%		-	1.00</a:t>
            </a:r>
          </a:p>
          <a:p>
            <a:pPr marL="1314450" lvl="2" indent="-514350">
              <a:spcBef>
                <a:spcPts val="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en-US" sz="1400" dirty="0" smtClean="0"/>
              <a:t>50-75%	-	0.85</a:t>
            </a:r>
          </a:p>
          <a:p>
            <a:pPr marL="1314450" lvl="2" indent="-514350">
              <a:spcBef>
                <a:spcPts val="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en-US" sz="1400" dirty="0" smtClean="0"/>
              <a:t>25-50%	-	0.60</a:t>
            </a:r>
          </a:p>
          <a:p>
            <a:pPr marL="1314450" lvl="2" indent="-514350">
              <a:spcBef>
                <a:spcPts val="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en-US" sz="1400" dirty="0" smtClean="0"/>
              <a:t>&lt;25%		-	0.25</a:t>
            </a:r>
          </a:p>
          <a:p>
            <a:pPr marL="1314450" lvl="2" indent="-514350">
              <a:spcBef>
                <a:spcPts val="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en-US" sz="1400" dirty="0" smtClean="0"/>
              <a:t>Agricultural field	-	0.05</a:t>
            </a:r>
          </a:p>
          <a:p>
            <a:pPr marL="514350" indent="-514350">
              <a:spcBef>
                <a:spcPts val="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400" dirty="0" smtClean="0"/>
              <a:t>Presence of Woody Plants (&gt;3ft height)</a:t>
            </a:r>
          </a:p>
          <a:p>
            <a:pPr marL="1314450" lvl="2" indent="-514350">
              <a:spcBef>
                <a:spcPts val="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en-US" sz="1400" dirty="0" smtClean="0"/>
              <a:t>None 		-	1.00</a:t>
            </a:r>
          </a:p>
          <a:p>
            <a:pPr marL="1314450" lvl="2" indent="-514350">
              <a:spcBef>
                <a:spcPts val="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en-US" sz="1400" dirty="0" smtClean="0">
                <a:solidFill>
                  <a:srgbClr val="FFC000"/>
                </a:solidFill>
              </a:rPr>
              <a:t>&lt;1%		-	0.85</a:t>
            </a:r>
          </a:p>
          <a:p>
            <a:pPr marL="1314450" lvl="2" indent="-514350">
              <a:spcBef>
                <a:spcPts val="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en-US" sz="1400" dirty="0" smtClean="0"/>
              <a:t>1-5%		-	0.60</a:t>
            </a:r>
          </a:p>
          <a:p>
            <a:pPr marL="1314450" lvl="2" indent="-514350">
              <a:spcBef>
                <a:spcPts val="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en-US" sz="1400" dirty="0" smtClean="0"/>
              <a:t>&gt;5%		-	0.25</a:t>
            </a:r>
          </a:p>
          <a:p>
            <a:pPr marL="1314450" lvl="2" indent="-514350">
              <a:spcBef>
                <a:spcPts val="0"/>
              </a:spcBef>
              <a:spcAft>
                <a:spcPts val="300"/>
              </a:spcAft>
              <a:buFont typeface="+mj-lt"/>
              <a:buAutoNum type="alphaLcParenR"/>
            </a:pPr>
            <a:r>
              <a:rPr lang="en-US" sz="1400" dirty="0" smtClean="0"/>
              <a:t>Agricultural field	-	0.05</a:t>
            </a:r>
            <a:endParaRPr lang="en-US" sz="1400" dirty="0"/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HEG Scoring Example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i="1" dirty="0" smtClean="0">
                <a:solidFill>
                  <a:srgbClr val="FFC000"/>
                </a:solidFill>
              </a:rPr>
              <a:t>Unit </a:t>
            </a:r>
            <a:r>
              <a:rPr lang="en-US" sz="1600" i="1" smtClean="0">
                <a:solidFill>
                  <a:srgbClr val="FFC000"/>
                </a:solidFill>
              </a:rPr>
              <a:t>1 Calculation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48200" y="1676401"/>
            <a:ext cx="4267200" cy="335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en-US" sz="1400" dirty="0" smtClean="0"/>
              <a:t>Availability of  Desired Cover (1 mi. radius)</a:t>
            </a:r>
          </a:p>
          <a:p>
            <a:pPr marL="1428750" lvl="2" indent="-514350">
              <a:spcAft>
                <a:spcPts val="300"/>
              </a:spcAft>
              <a:buFont typeface="+mj-lt"/>
              <a:buAutoNum type="alphaLcParenR"/>
            </a:pPr>
            <a:r>
              <a:rPr lang="en-US" sz="1400" dirty="0" smtClean="0"/>
              <a:t>&gt;90%	-       1.00</a:t>
            </a:r>
          </a:p>
          <a:p>
            <a:pPr marL="1428750" lvl="2" indent="-514350">
              <a:spcAft>
                <a:spcPts val="300"/>
              </a:spcAft>
              <a:buFont typeface="+mj-lt"/>
              <a:buAutoNum type="alphaLcParenR"/>
            </a:pPr>
            <a:r>
              <a:rPr lang="en-US" sz="1400" dirty="0" smtClean="0">
                <a:solidFill>
                  <a:srgbClr val="FFC000"/>
                </a:solidFill>
              </a:rPr>
              <a:t>80-90%	-       0.90</a:t>
            </a:r>
          </a:p>
          <a:p>
            <a:pPr marL="1428750" lvl="2" indent="-514350">
              <a:spcAft>
                <a:spcPts val="300"/>
              </a:spcAft>
              <a:buFont typeface="+mj-lt"/>
              <a:buAutoNum type="alphaLcParenR"/>
            </a:pPr>
            <a:r>
              <a:rPr lang="en-US" sz="1400" dirty="0" smtClean="0"/>
              <a:t>- j)		-       0.10 – 0.80</a:t>
            </a:r>
          </a:p>
          <a:p>
            <a:pPr marL="1428750" lvl="2" indent="-514350">
              <a:spcAft>
                <a:spcPts val="300"/>
              </a:spcAft>
              <a:buFont typeface="+mj-lt"/>
              <a:buAutoNum type="alphaLcParenR"/>
            </a:pPr>
            <a:r>
              <a:rPr lang="en-US" sz="1400" dirty="0" smtClean="0"/>
              <a:t>None		-       0.00 </a:t>
            </a:r>
          </a:p>
          <a:p>
            <a:pPr marL="971550" lvl="1" indent="-514350">
              <a:spcAft>
                <a:spcPts val="300"/>
              </a:spcAft>
              <a:buFont typeface="+mj-lt"/>
              <a:buAutoNum type="alphaLcParenR" startAt="11"/>
            </a:pPr>
            <a:endParaRPr lang="en-US" sz="1400" dirty="0" smtClean="0"/>
          </a:p>
          <a:p>
            <a:pPr marL="971550" lvl="1" indent="-514350">
              <a:spcAft>
                <a:spcPts val="300"/>
              </a:spcAft>
            </a:pPr>
            <a:endParaRPr lang="en-US" sz="1400" dirty="0" smtClean="0">
              <a:solidFill>
                <a:srgbClr val="FF0000"/>
              </a:solidFill>
            </a:endParaRPr>
          </a:p>
          <a:p>
            <a:pPr marL="971550" lvl="1" indent="-514350">
              <a:spcAft>
                <a:spcPts val="300"/>
              </a:spcAft>
              <a:buFont typeface="Arial" pitchFamily="34" charset="0"/>
              <a:buChar char="•"/>
            </a:pP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6248400"/>
            <a:ext cx="739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C000"/>
                </a:solidFill>
              </a:rPr>
              <a:t>* 1 Unit = 1 acre of </a:t>
            </a:r>
            <a:r>
              <a:rPr lang="en-US" sz="1600" i="1" dirty="0" err="1" smtClean="0">
                <a:solidFill>
                  <a:srgbClr val="FFC000"/>
                </a:solidFill>
              </a:rPr>
              <a:t>unimpacted</a:t>
            </a:r>
            <a:r>
              <a:rPr lang="en-US" sz="1600" i="1" dirty="0" smtClean="0">
                <a:solidFill>
                  <a:srgbClr val="FFC000"/>
                </a:solidFill>
              </a:rPr>
              <a:t> high quality habitat as defined by the 4 HEG variables</a:t>
            </a:r>
            <a:endParaRPr lang="en-US" sz="1600" i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2209800"/>
            <a:ext cx="609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30%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3657600"/>
            <a:ext cx="609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83%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5029200"/>
            <a:ext cx="762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0.05%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4400" y="2209800"/>
            <a:ext cx="609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85%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4400" y="3352800"/>
            <a:ext cx="381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</a:pPr>
            <a:r>
              <a:rPr lang="en-US" sz="1400" b="1" u="sng" dirty="0" smtClean="0"/>
              <a:t>HEG Score</a:t>
            </a:r>
            <a:r>
              <a:rPr lang="en-US" sz="1400" dirty="0" smtClean="0"/>
              <a:t>: = Min Score (Q’s 1-3) X Q4 Score </a:t>
            </a:r>
          </a:p>
          <a:p>
            <a:pPr marL="971550" lvl="1" indent="-5143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400" dirty="0" smtClean="0"/>
              <a:t>0.85 X 0.90 = </a:t>
            </a:r>
            <a:r>
              <a:rPr lang="en-US" sz="1400" b="1" u="sng" dirty="0" smtClean="0">
                <a:solidFill>
                  <a:srgbClr val="FFC000"/>
                </a:solidFill>
              </a:rPr>
              <a:t>0.765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24400" y="4495800"/>
            <a:ext cx="4038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</a:pPr>
            <a:r>
              <a:rPr lang="en-US" sz="1400" b="1" u="sng" dirty="0" smtClean="0"/>
              <a:t>Habitat Units</a:t>
            </a:r>
            <a:r>
              <a:rPr lang="en-US" sz="1400" dirty="0" smtClean="0"/>
              <a:t> = </a:t>
            </a:r>
            <a:r>
              <a:rPr lang="en-US" sz="1400" dirty="0" err="1" smtClean="0"/>
              <a:t>Unimpacted</a:t>
            </a:r>
            <a:r>
              <a:rPr lang="en-US" sz="1400" dirty="0" smtClean="0"/>
              <a:t> Acreage X HEG Score</a:t>
            </a:r>
          </a:p>
          <a:p>
            <a:pPr marL="971550" lvl="1" indent="-514350">
              <a:spcAft>
                <a:spcPts val="1200"/>
              </a:spcAft>
            </a:pPr>
            <a:r>
              <a:rPr lang="en-US" sz="1400" dirty="0" smtClean="0"/>
              <a:t>410 Acres X 0.765 = </a:t>
            </a:r>
            <a:r>
              <a:rPr lang="en-US" sz="2400" b="1" dirty="0" smtClean="0">
                <a:solidFill>
                  <a:srgbClr val="FFC000"/>
                </a:solidFill>
              </a:rPr>
              <a:t>313.65 units</a:t>
            </a:r>
          </a:p>
          <a:p>
            <a:endParaRPr lang="en-US" dirty="0"/>
          </a:p>
        </p:txBody>
      </p:sp>
      <p:pic>
        <p:nvPicPr>
          <p:cNvPr id="14" name="~PP2563.WAV">
            <a:hlinkClick r:id="" action="ppaction://media"/>
          </p:cNvPr>
          <p:cNvPicPr>
            <a:picLocks noRot="1" noChangeAspect="1"/>
          </p:cNvPicPr>
          <p:nvPr>
            <a:wavAudioFile r:embed="rId2" name="~PP2563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6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build="allAtOnce" animBg="1"/>
      <p:bldP spid="8" grpId="0" build="allAtOnce" animBg="1"/>
      <p:bldP spid="9" grpId="0" build="allAtOnce" animBg="1"/>
      <p:bldP spid="10" grpId="0" build="allAtOnce" animBg="1"/>
      <p:bldP spid="12" grpId="0" build="allAtOnce"/>
      <p:bldP spid="13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85800" y="2057400"/>
          <a:ext cx="78486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3511"/>
                <a:gridCol w="1441954"/>
                <a:gridCol w="1230485"/>
                <a:gridCol w="1373632"/>
                <a:gridCol w="585386"/>
                <a:gridCol w="1373632"/>
              </a:tblGrid>
              <a:tr h="730293">
                <a:tc>
                  <a:txBody>
                    <a:bodyPr/>
                    <a:lstStyle/>
                    <a:p>
                      <a:r>
                        <a:rPr lang="en-US" dirty="0" smtClean="0"/>
                        <a:t>Evaluation Unit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Unimpacted</a:t>
                      </a:r>
                      <a:r>
                        <a:rPr lang="en-US" baseline="0" dirty="0" smtClean="0"/>
                        <a:t> Acres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HEG</a:t>
                      </a:r>
                      <a:r>
                        <a:rPr lang="en-US" baseline="0" dirty="0" smtClean="0"/>
                        <a:t> Score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Units</a:t>
                      </a:r>
                      <a:endParaRPr lang="en-US" dirty="0"/>
                    </a:p>
                  </a:txBody>
                  <a:tcPr/>
                </a:tc>
              </a:tr>
              <a:tr h="423106">
                <a:tc>
                  <a:txBody>
                    <a:bodyPr/>
                    <a:lstStyle/>
                    <a:p>
                      <a:r>
                        <a:rPr lang="en-US" dirty="0" smtClean="0"/>
                        <a:t>1 (Pasture)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</a:t>
                      </a:r>
                      <a:endParaRPr 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0.765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=</a:t>
                      </a:r>
                      <a:endParaRPr 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313.65</a:t>
                      </a:r>
                      <a:endParaRPr lang="en-US" dirty="0"/>
                    </a:p>
                  </a:txBody>
                  <a:tcPr/>
                </a:tc>
              </a:tr>
              <a:tr h="423106">
                <a:tc>
                  <a:txBody>
                    <a:bodyPr/>
                    <a:lstStyle/>
                    <a:p>
                      <a:r>
                        <a:rPr lang="en-US" dirty="0" smtClean="0"/>
                        <a:t>2 (Ag field)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</a:t>
                      </a:r>
                      <a:endParaRPr 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0.04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=</a:t>
                      </a:r>
                      <a:endParaRPr 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4.32</a:t>
                      </a:r>
                      <a:endParaRPr lang="en-US" dirty="0"/>
                    </a:p>
                  </a:txBody>
                  <a:tcPr/>
                </a:tc>
              </a:tr>
              <a:tr h="423106">
                <a:tc>
                  <a:txBody>
                    <a:bodyPr/>
                    <a:lstStyle/>
                    <a:p>
                      <a:r>
                        <a:rPr lang="en-US" dirty="0" smtClean="0"/>
                        <a:t>3 (Grass corner)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</a:t>
                      </a:r>
                      <a:endParaRPr 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0.765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=</a:t>
                      </a:r>
                      <a:endParaRPr 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0.765</a:t>
                      </a:r>
                      <a:endParaRPr lang="en-US" dirty="0"/>
                    </a:p>
                  </a:txBody>
                  <a:tcPr/>
                </a:tc>
              </a:tr>
              <a:tr h="591189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519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318.74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</a:tr>
            </a:tbl>
          </a:graphicData>
        </a:graphic>
      </p:graphicFrame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Habitat Unit Estimation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Step 5: </a:t>
            </a:r>
            <a:r>
              <a:rPr lang="en-US" sz="2000" i="1" noProof="0" dirty="0" smtClean="0"/>
              <a:t>Tabulation of Total Units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~PP3555.WAV">
            <a:hlinkClick r:id="" action="ppaction://media"/>
          </p:cNvPr>
          <p:cNvPicPr>
            <a:picLocks noRot="1" noChangeAspect="1"/>
          </p:cNvPicPr>
          <p:nvPr>
            <a:wavAudioFile r:embed="rId1" name="~PP3555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4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 Black" pitchFamily="34" charset="0"/>
              </a:rPr>
              <a:t>Monetary Valuation of Habitat Units</a:t>
            </a:r>
            <a:endParaRPr lang="en-US" sz="32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8229600" cy="45720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400" dirty="0" smtClean="0"/>
          </a:p>
          <a:p>
            <a:endParaRPr lang="en-US" sz="2400" dirty="0" smtClean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02325112"/>
              </p:ext>
            </p:extLst>
          </p:nvPr>
        </p:nvGraphicFramePr>
        <p:xfrm>
          <a:off x="4191000" y="1447801"/>
          <a:ext cx="4343400" cy="4190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6800"/>
                <a:gridCol w="1447800"/>
                <a:gridCol w="1828800"/>
              </a:tblGrid>
              <a:tr h="13131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CHAT Category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Approximate </a:t>
                      </a:r>
                      <a:r>
                        <a:rPr lang="en-US" sz="1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Unit Costs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i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(range-wide avg.)</a:t>
                      </a:r>
                      <a:endParaRPr lang="en-US" sz="14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Cost-Share</a:t>
                      </a:r>
                      <a:r>
                        <a:rPr lang="en-US" sz="18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Basis</a:t>
                      </a:r>
                      <a:endParaRPr lang="en-US" sz="1400" i="1" baseline="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i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(based on USDA rates)</a:t>
                      </a:r>
                      <a:endParaRPr lang="en-US" sz="14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5297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CHAT 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$48.12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110-135%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5371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CHAT 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$40.70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105%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297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CHAT</a:t>
                      </a:r>
                      <a:r>
                        <a:rPr lang="en-US" sz="1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3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$36.24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85-100%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823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CHAT</a:t>
                      </a:r>
                      <a:r>
                        <a:rPr lang="en-US" sz="1800" baseline="0" dirty="0" smtClean="0">
                          <a:effectLst/>
                        </a:rPr>
                        <a:t> 4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$32.36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75-90%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823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CHAT</a:t>
                      </a:r>
                      <a:r>
                        <a:rPr lang="en-US" sz="18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5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$0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1219200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Crucial Habitat Assessment Tool (CHAT)</a:t>
            </a:r>
          </a:p>
        </p:txBody>
      </p:sp>
      <p:pic>
        <p:nvPicPr>
          <p:cNvPr id="3074" name="Picture 2" descr="C:\Users\jimp\Downloads\Chat_Final2.t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1000" y="1676400"/>
            <a:ext cx="3581400" cy="4637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33400" y="64008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http://Kars.Ku.edu/maps/sgpchat/</a:t>
            </a:r>
            <a:endParaRPr lang="en-US" sz="1400" dirty="0"/>
          </a:p>
        </p:txBody>
      </p:sp>
      <p:pic>
        <p:nvPicPr>
          <p:cNvPr id="8" name="~PP2328.WAV">
            <a:hlinkClick r:id="" action="ppaction://media"/>
          </p:cNvPr>
          <p:cNvPicPr>
            <a:picLocks noRot="1" noChangeAspect="1"/>
          </p:cNvPicPr>
          <p:nvPr>
            <a:wavAudioFile r:embed="rId1" name="~PP2328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8414607"/>
      </p:ext>
    </p:extLst>
  </p:cSld>
  <p:clrMapOvr>
    <a:masterClrMapping/>
  </p:clrMapOvr>
  <p:transition advTm="764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85800" y="1600200"/>
          <a:ext cx="78486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3511"/>
                <a:gridCol w="1441954"/>
                <a:gridCol w="1230485"/>
                <a:gridCol w="1373632"/>
                <a:gridCol w="585386"/>
                <a:gridCol w="1373632"/>
              </a:tblGrid>
              <a:tr h="730293">
                <a:tc>
                  <a:txBody>
                    <a:bodyPr/>
                    <a:lstStyle/>
                    <a:p>
                      <a:r>
                        <a:rPr lang="en-US" dirty="0" smtClean="0"/>
                        <a:t>Evaluation Unit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Unimpacted</a:t>
                      </a:r>
                      <a:r>
                        <a:rPr lang="en-US" baseline="0" dirty="0" smtClean="0"/>
                        <a:t> Acres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HEG</a:t>
                      </a:r>
                      <a:r>
                        <a:rPr lang="en-US" baseline="0" dirty="0" smtClean="0"/>
                        <a:t> Score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Units</a:t>
                      </a:r>
                      <a:endParaRPr lang="en-US" dirty="0"/>
                    </a:p>
                  </a:txBody>
                  <a:tcPr/>
                </a:tc>
              </a:tr>
              <a:tr h="423106">
                <a:tc>
                  <a:txBody>
                    <a:bodyPr/>
                    <a:lstStyle/>
                    <a:p>
                      <a:r>
                        <a:rPr lang="en-US" dirty="0" smtClean="0"/>
                        <a:t>1 (Pasture)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</a:t>
                      </a:r>
                      <a:endParaRPr 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0.765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=</a:t>
                      </a:r>
                      <a:endParaRPr 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313.65</a:t>
                      </a:r>
                      <a:endParaRPr lang="en-US" dirty="0"/>
                    </a:p>
                  </a:txBody>
                  <a:tcPr/>
                </a:tc>
              </a:tr>
              <a:tr h="423106">
                <a:tc>
                  <a:txBody>
                    <a:bodyPr/>
                    <a:lstStyle/>
                    <a:p>
                      <a:r>
                        <a:rPr lang="en-US" dirty="0" smtClean="0"/>
                        <a:t>2 (Ag field)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</a:t>
                      </a:r>
                      <a:endParaRPr 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0.04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=</a:t>
                      </a:r>
                      <a:endParaRPr 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4.32</a:t>
                      </a:r>
                      <a:endParaRPr lang="en-US" dirty="0"/>
                    </a:p>
                  </a:txBody>
                  <a:tcPr/>
                </a:tc>
              </a:tr>
              <a:tr h="423106">
                <a:tc>
                  <a:txBody>
                    <a:bodyPr/>
                    <a:lstStyle/>
                    <a:p>
                      <a:r>
                        <a:rPr lang="en-US" dirty="0" smtClean="0"/>
                        <a:t>3 (Grass corner)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</a:t>
                      </a:r>
                      <a:endParaRPr 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0.765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=</a:t>
                      </a:r>
                      <a:endParaRPr lang="en-US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0.765</a:t>
                      </a:r>
                      <a:endParaRPr lang="en-US" dirty="0"/>
                    </a:p>
                  </a:txBody>
                  <a:tcPr/>
                </a:tc>
              </a:tr>
              <a:tr h="591189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519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318.74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</a:tr>
            </a:tbl>
          </a:graphicData>
        </a:graphic>
      </p:graphicFrame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>
              <a:defRPr/>
            </a:pPr>
            <a:r>
              <a:rPr lang="en-US" sz="3600" dirty="0" smtClean="0"/>
              <a:t>Annual Management Replacement Costs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000" i="1" dirty="0" smtClean="0"/>
              <a:t>based on range-wide average costs</a:t>
            </a:r>
            <a:br>
              <a:rPr lang="en-US" sz="2000" i="1" dirty="0" smtClean="0"/>
            </a:b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47244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318.74 Units X $36.24 (CHAT 3) = </a:t>
            </a:r>
            <a:r>
              <a:rPr lang="en-US" sz="4800" dirty="0" smtClean="0">
                <a:solidFill>
                  <a:srgbClr val="FFC000"/>
                </a:solidFill>
              </a:rPr>
              <a:t>$11,551.</a:t>
            </a:r>
            <a:r>
              <a:rPr lang="en-US" sz="4800" baseline="30000" dirty="0" smtClean="0">
                <a:solidFill>
                  <a:srgbClr val="FFC000"/>
                </a:solidFill>
              </a:rPr>
              <a:t>14</a:t>
            </a:r>
            <a:r>
              <a:rPr lang="en-US" sz="4800" dirty="0" smtClean="0">
                <a:solidFill>
                  <a:srgbClr val="FFC000"/>
                </a:solidFill>
              </a:rPr>
              <a:t> </a:t>
            </a:r>
            <a:endParaRPr lang="en-US" sz="4800" dirty="0">
              <a:solidFill>
                <a:srgbClr val="FFC000"/>
              </a:solidFill>
            </a:endParaRPr>
          </a:p>
        </p:txBody>
      </p:sp>
      <p:pic>
        <p:nvPicPr>
          <p:cNvPr id="6" name="~PP2554.WAV">
            <a:hlinkClick r:id="" action="ppaction://media"/>
          </p:cNvPr>
          <p:cNvPicPr>
            <a:picLocks noRot="1" noChangeAspect="1"/>
          </p:cNvPicPr>
          <p:nvPr>
            <a:wavAudioFile r:embed="rId1" name="~PP2554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9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r>
              <a:rPr lang="en-US" dirty="0" smtClean="0"/>
              <a:t>Estimating Impact 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05800" cy="2819400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dirty="0" smtClean="0"/>
              <a:t>Annual cost = Annual replacement + admin. fee (WAFWA = 15%)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dirty="0" smtClean="0"/>
              <a:t>Lifetime cost = annual cost x 20 years (duration)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/>
              <a:t>Offsets impacts in perpetuity with endowment &amp; annual offset allocations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dirty="0" smtClean="0"/>
              <a:t>Adjusted lifetime cost = lifetime cost x 2</a:t>
            </a:r>
          </a:p>
          <a:p>
            <a:pPr lvl="1">
              <a:spcAft>
                <a:spcPts val="600"/>
              </a:spcAft>
            </a:pPr>
            <a:r>
              <a:rPr lang="en-US" sz="1800" dirty="0" smtClean="0"/>
              <a:t>2:1 ratio needed to reach population and habitat goals</a:t>
            </a:r>
          </a:p>
        </p:txBody>
      </p:sp>
      <p:pic>
        <p:nvPicPr>
          <p:cNvPr id="4" name="Picture 3" descr="100_0106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4495800"/>
            <a:ext cx="9144000" cy="2362200"/>
          </a:xfrm>
          <a:prstGeom prst="rect">
            <a:avLst/>
          </a:prstGeom>
        </p:spPr>
      </p:pic>
      <p:pic>
        <p:nvPicPr>
          <p:cNvPr id="5" name="~PP2302.WAV">
            <a:hlinkClick r:id="" action="ppaction://media"/>
          </p:cNvPr>
          <p:cNvPicPr>
            <a:picLocks noRot="1" noChangeAspect="1"/>
          </p:cNvPicPr>
          <p:nvPr>
            <a:wavAudioFile r:embed="rId1" name="~PP230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33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Development Cost Example</a:t>
            </a:r>
            <a:br>
              <a:rPr lang="en-US" dirty="0" smtClean="0"/>
            </a:br>
            <a:r>
              <a:rPr lang="en-US" sz="2000" i="1" dirty="0" smtClean="0"/>
              <a:t>range-wide avg. cost for CHAT 3 assumed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2000" i="1" dirty="0"/>
          </a:p>
        </p:txBody>
      </p:sp>
      <p:graphicFrame>
        <p:nvGraphicFramePr>
          <p:cNvPr id="7" name="Content Placeholder 4"/>
          <p:cNvGraphicFramePr>
            <a:graphicFrameLocks noGrp="1"/>
          </p:cNvGraphicFramePr>
          <p:nvPr>
            <p:ph idx="1"/>
          </p:nvPr>
        </p:nvGraphicFramePr>
        <p:xfrm>
          <a:off x="4191000" y="1447800"/>
          <a:ext cx="4495800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851"/>
                <a:gridCol w="1124989"/>
                <a:gridCol w="562495"/>
                <a:gridCol w="723207"/>
                <a:gridCol w="562495"/>
                <a:gridCol w="879763"/>
              </a:tblGrid>
              <a:tr h="70252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Unit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Newly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Impacted </a:t>
                      </a:r>
                      <a:r>
                        <a:rPr lang="en-US" sz="1600" baseline="0" dirty="0" smtClean="0"/>
                        <a:t>Acres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HEG</a:t>
                      </a:r>
                      <a:r>
                        <a:rPr lang="en-US" sz="1600" baseline="0" dirty="0" smtClean="0"/>
                        <a:t> Score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Habitat Units</a:t>
                      </a:r>
                      <a:endParaRPr lang="en-US" sz="1600" dirty="0"/>
                    </a:p>
                  </a:txBody>
                  <a:tcPr/>
                </a:tc>
              </a:tr>
              <a:tr h="28621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126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0.03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=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3.78</a:t>
                      </a:r>
                      <a:endParaRPr lang="en-US" sz="1600" dirty="0"/>
                    </a:p>
                  </a:txBody>
                  <a:tcPr/>
                </a:tc>
              </a:tr>
              <a:tr h="28621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133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0.55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=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73.15</a:t>
                      </a:r>
                      <a:endParaRPr lang="en-US" sz="1600" dirty="0"/>
                    </a:p>
                  </a:txBody>
                  <a:tcPr/>
                </a:tc>
              </a:tr>
              <a:tr h="28621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86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0.10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=</a:t>
                      </a:r>
                      <a:endParaRPr lang="en-US" sz="1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8.6</a:t>
                      </a:r>
                      <a:endParaRPr lang="en-US" sz="1600" dirty="0"/>
                    </a:p>
                  </a:txBody>
                  <a:tcPr/>
                </a:tc>
              </a:tr>
              <a:tr h="28621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289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0.65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187.85</a:t>
                      </a:r>
                      <a:endParaRPr lang="en-US" sz="1600" dirty="0"/>
                    </a:p>
                  </a:txBody>
                  <a:tcPr/>
                </a:tc>
              </a:tr>
              <a:tr h="28621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</a:t>
                      </a:r>
                      <a:endParaRPr lang="en-US" sz="16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273.38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</a:tr>
            </a:tbl>
          </a:graphicData>
        </a:graphic>
      </p:graphicFrame>
      <p:pic>
        <p:nvPicPr>
          <p:cNvPr id="8" name="Picture 7" descr="fig_31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81000" y="1371600"/>
            <a:ext cx="3581400" cy="43369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038600" y="4191000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Annual Replacement: 273 x $36.24 = 	$9,907</a:t>
            </a:r>
            <a:endParaRPr lang="en-US" sz="1600" baseline="30000" dirty="0" smtClean="0"/>
          </a:p>
          <a:p>
            <a:r>
              <a:rPr lang="en-US" sz="1600" dirty="0" smtClean="0"/>
              <a:t>Administration Fee (15%) =		  </a:t>
            </a:r>
            <a:r>
              <a:rPr lang="en-US" sz="1600" u="sng" dirty="0" smtClean="0"/>
              <a:t>$1,486</a:t>
            </a:r>
          </a:p>
          <a:p>
            <a:r>
              <a:rPr lang="en-US" sz="1600" dirty="0" smtClean="0"/>
              <a:t>Total Annual Expense:		</a:t>
            </a:r>
            <a:r>
              <a:rPr lang="en-US" dirty="0" smtClean="0">
                <a:solidFill>
                  <a:srgbClr val="FFC000"/>
                </a:solidFill>
              </a:rPr>
              <a:t>$11,393</a:t>
            </a:r>
          </a:p>
          <a:p>
            <a:r>
              <a:rPr lang="en-US" sz="1400" dirty="0" smtClean="0"/>
              <a:t>		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53340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Lifetime Replacement : $12,475 x 20 =       </a:t>
            </a:r>
            <a:r>
              <a:rPr lang="en-US" dirty="0" smtClean="0">
                <a:solidFill>
                  <a:srgbClr val="FFC000"/>
                </a:solidFill>
              </a:rPr>
              <a:t>$227,862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2600" y="601980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Adjusted Lifetime Replacement  Cost</a:t>
            </a:r>
            <a:r>
              <a:rPr lang="en-US" dirty="0" smtClean="0"/>
              <a:t>: $249,500 x 2 </a:t>
            </a:r>
            <a:r>
              <a:rPr lang="en-US" sz="1400" dirty="0" smtClean="0"/>
              <a:t>=	</a:t>
            </a:r>
            <a:r>
              <a:rPr lang="en-US" sz="2800" dirty="0" smtClean="0">
                <a:solidFill>
                  <a:srgbClr val="FFC000"/>
                </a:solidFill>
              </a:rPr>
              <a:t>$455,724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11" name="~PP3138.WAV">
            <a:hlinkClick r:id="" action="ppaction://media"/>
          </p:cNvPr>
          <p:cNvPicPr>
            <a:picLocks noRot="1" noChangeAspect="1"/>
          </p:cNvPicPr>
          <p:nvPr>
            <a:wavAudioFile r:embed="rId2" name="~PP3138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21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build="allAtOnce"/>
      <p:bldP spid="10" grpId="0" build="allAtOnce"/>
      <p:bldP spid="12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~PP1952.WAV">
            <a:hlinkClick r:id="" action="ppaction://media"/>
          </p:cNvPr>
          <p:cNvPicPr>
            <a:picLocks noRot="1" noChangeAspect="1"/>
          </p:cNvPicPr>
          <p:nvPr>
            <a:wavAudioFile r:embed="rId1" name="~PP195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4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Arial Black" pitchFamily="34" charset="0"/>
              </a:rPr>
              <a:t>LEPC Conservation Plan</a:t>
            </a:r>
            <a:br>
              <a:rPr lang="en-US" sz="3600" dirty="0" smtClean="0">
                <a:latin typeface="Arial Black" pitchFamily="34" charset="0"/>
              </a:rPr>
            </a:br>
            <a:r>
              <a:rPr lang="en-US" sz="1800" i="1" dirty="0" smtClean="0">
                <a:latin typeface="Arial Black" pitchFamily="34" charset="0"/>
              </a:rPr>
              <a:t>3</a:t>
            </a:r>
            <a:r>
              <a:rPr lang="en-US" sz="1800" i="1" baseline="30000" dirty="0" smtClean="0">
                <a:latin typeface="Arial Black" pitchFamily="34" charset="0"/>
              </a:rPr>
              <a:t>rd</a:t>
            </a:r>
            <a:r>
              <a:rPr lang="en-US" sz="1800" i="1" dirty="0" smtClean="0">
                <a:latin typeface="Arial Black" pitchFamily="34" charset="0"/>
              </a:rPr>
              <a:t> Draft Released on April 1</a:t>
            </a:r>
            <a:endParaRPr lang="en-US" sz="1800" i="1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953000" cy="47244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u="sng" dirty="0" smtClean="0"/>
              <a:t>Objective</a:t>
            </a:r>
          </a:p>
          <a:p>
            <a:pPr marL="914400" lvl="1" indent="-514350"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/>
              <a:t>Long-term existence of LEPC &amp; avert the need for a federal listing</a:t>
            </a:r>
          </a:p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u="sng" dirty="0" smtClean="0"/>
              <a:t>Major Plan Components</a:t>
            </a:r>
          </a:p>
          <a:p>
            <a:pPr marL="914400" lvl="1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 smtClean="0"/>
              <a:t>Population. &amp; habitat goals</a:t>
            </a:r>
          </a:p>
          <a:p>
            <a:pPr marL="914400" lvl="1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 smtClean="0"/>
              <a:t>Best locations for conservation efforts</a:t>
            </a:r>
          </a:p>
          <a:p>
            <a:pPr marL="914400" lvl="1" indent="-5143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 smtClean="0"/>
              <a:t>WAFWA Mitigation Framework</a:t>
            </a:r>
          </a:p>
          <a:p>
            <a:pPr marL="1314450" lvl="2" indent="-514350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sz="1800" dirty="0" smtClean="0"/>
              <a:t>Reduces threat identified by USFWS</a:t>
            </a:r>
          </a:p>
        </p:txBody>
      </p:sp>
      <p:pic>
        <p:nvPicPr>
          <p:cNvPr id="4" name="Picture 3" descr="April Draft LEPC Plan (2)_Page_001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715000" y="1905000"/>
            <a:ext cx="3120737" cy="4038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81000" y="6248400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Project Website: </a:t>
            </a:r>
            <a:r>
              <a:rPr lang="en-US" dirty="0" smtClean="0">
                <a:solidFill>
                  <a:srgbClr val="FFFF00"/>
                </a:solidFill>
              </a:rPr>
              <a:t> http://www.wafwa.org/html/rangewide_lpc_conservation_plan.shtml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7" name="~PP2212.WAV">
            <a:hlinkClick r:id="" action="ppaction://media"/>
          </p:cNvPr>
          <p:cNvPicPr>
            <a:picLocks noRot="1" noChangeAspect="1"/>
          </p:cNvPicPr>
          <p:nvPr>
            <a:wavAudioFile r:embed="rId1" name="~PP2212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9586687"/>
      </p:ext>
    </p:extLst>
  </p:cSld>
  <p:clrMapOvr>
    <a:masterClrMapping/>
  </p:clrMapOvr>
  <p:transition advTm="689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~PP3095.WAV">
            <a:hlinkClick r:id="" action="ppaction://media"/>
          </p:cNvPr>
          <p:cNvPicPr>
            <a:picLocks noRot="1" noChangeAspect="1"/>
          </p:cNvPicPr>
          <p:nvPr>
            <a:wavAudioFile r:embed="rId1" name="~PP3095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2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Clustering Developments</a:t>
            </a:r>
            <a:br>
              <a:rPr lang="en-US" dirty="0" smtClean="0"/>
            </a:br>
            <a:r>
              <a:rPr lang="en-US" sz="1800" i="1" dirty="0" smtClean="0"/>
              <a:t>another way to reduce costs</a:t>
            </a:r>
            <a:endParaRPr lang="en-US" sz="1800" dirty="0"/>
          </a:p>
        </p:txBody>
      </p:sp>
      <p:pic>
        <p:nvPicPr>
          <p:cNvPr id="4" name="Picture 3" descr="fig_7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533400" y="1447800"/>
            <a:ext cx="4038600" cy="4038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fig_9b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4876800" y="1447800"/>
            <a:ext cx="3962400" cy="396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419600" y="56388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vs.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486400" y="5638800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17 acres of new impact </a:t>
            </a:r>
            <a:r>
              <a:rPr lang="en-US" sz="2000" dirty="0" smtClean="0"/>
              <a:t>		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5638800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31 acres of new impact</a:t>
            </a:r>
            <a:r>
              <a:rPr lang="en-US" sz="2000" dirty="0" smtClean="0"/>
              <a:t>	</a:t>
            </a:r>
            <a:endParaRPr lang="en-US" sz="2000" dirty="0"/>
          </a:p>
        </p:txBody>
      </p:sp>
      <p:pic>
        <p:nvPicPr>
          <p:cNvPr id="9" name="~PP1978.WAV">
            <a:hlinkClick r:id="" action="ppaction://media"/>
          </p:cNvPr>
          <p:cNvPicPr>
            <a:picLocks noRot="1" noChangeAspect="1"/>
          </p:cNvPicPr>
          <p:nvPr>
            <a:wavAudioFile r:embed="rId1" name="~PP1978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7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Offset Allocation</a:t>
            </a:r>
            <a:br>
              <a:rPr lang="en-US" dirty="0" smtClean="0"/>
            </a:br>
            <a:r>
              <a:rPr lang="en-US" sz="1600" i="1" dirty="0" smtClean="0"/>
              <a:t>contract options</a:t>
            </a:r>
            <a:endParaRPr lang="en-US" sz="16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Short Term (75%) 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400" dirty="0" smtClean="0"/>
              <a:t>Sign-up incentive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400" dirty="0" smtClean="0"/>
              <a:t>5 year contract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400" dirty="0" smtClean="0"/>
              <a:t>10 year contract</a:t>
            </a:r>
          </a:p>
          <a:p>
            <a:pPr marL="914400" lvl="1" indent="-514350">
              <a:buNone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Long-Term (25%)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400" dirty="0" smtClean="0"/>
              <a:t>Lump sum payment for perpetual conservation easement </a:t>
            </a:r>
          </a:p>
          <a:p>
            <a:pPr marL="1314450" lvl="2" indent="-514350">
              <a:buFont typeface="+mj-lt"/>
              <a:buAutoNum type="romanLcPeriod"/>
            </a:pPr>
            <a:r>
              <a:rPr lang="en-US" sz="2000" dirty="0" smtClean="0"/>
              <a:t>Annual payment for implementation of </a:t>
            </a:r>
            <a:r>
              <a:rPr lang="en-US" sz="2000" u="sng" dirty="0" smtClean="0"/>
              <a:t>required</a:t>
            </a:r>
            <a:r>
              <a:rPr lang="en-US" sz="2000" dirty="0" smtClean="0"/>
              <a:t> mgmt. plan</a:t>
            </a:r>
          </a:p>
          <a:p>
            <a:pPr marL="1314450" lvl="2" indent="-514350">
              <a:buFont typeface="+mj-lt"/>
              <a:buAutoNum type="romanLcPeriod"/>
            </a:pPr>
            <a:r>
              <a:rPr lang="en-US" sz="2000" dirty="0" smtClean="0"/>
              <a:t>Available to properties in FA or CZ or by special authorization</a:t>
            </a:r>
          </a:p>
          <a:p>
            <a:pPr marL="1314450" lvl="2" indent="-514350">
              <a:buFont typeface="+mj-lt"/>
              <a:buAutoNum type="romanLcPeriod"/>
            </a:pPr>
            <a:r>
              <a:rPr lang="en-US" sz="2000" dirty="0" smtClean="0"/>
              <a:t>Preference for agreements with surface and mineral rights</a:t>
            </a:r>
          </a:p>
          <a:p>
            <a:pPr marL="514350" indent="-514350">
              <a:buNone/>
            </a:pPr>
            <a:endParaRPr lang="en-US" sz="2800" dirty="0" smtClean="0"/>
          </a:p>
        </p:txBody>
      </p:sp>
      <p:pic>
        <p:nvPicPr>
          <p:cNvPr id="4" name="~PP168.WAV">
            <a:hlinkClick r:id="" action="ppaction://media"/>
          </p:cNvPr>
          <p:cNvPicPr>
            <a:picLocks noRot="1" noChangeAspect="1"/>
          </p:cNvPicPr>
          <p:nvPr>
            <a:wavAudioFile r:embed="rId2" name="~PP168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36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r>
              <a:rPr lang="en-US" sz="4000" dirty="0" smtClean="0"/>
              <a:t>Offset Allocation</a:t>
            </a:r>
            <a:br>
              <a:rPr lang="en-US" sz="4000" dirty="0" smtClean="0"/>
            </a:br>
            <a:r>
              <a:rPr lang="en-US" sz="1600" i="1" dirty="0" smtClean="0"/>
              <a:t>Practices &amp; Conservation Plans </a:t>
            </a:r>
            <a:endParaRPr lang="en-US" sz="16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6388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Restoration practices (10 yr contract)</a:t>
            </a:r>
          </a:p>
          <a:p>
            <a:pPr lvl="1"/>
            <a:r>
              <a:rPr lang="en-US" sz="2200" dirty="0" smtClean="0"/>
              <a:t>Brush management</a:t>
            </a:r>
          </a:p>
          <a:p>
            <a:pPr lvl="1"/>
            <a:r>
              <a:rPr lang="en-US" sz="2200" dirty="0" smtClean="0"/>
              <a:t>Range planting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Standard Mgmt. Plans (required)</a:t>
            </a:r>
          </a:p>
          <a:p>
            <a:pPr lvl="1"/>
            <a:r>
              <a:rPr lang="en-US" sz="2200" dirty="0" smtClean="0"/>
              <a:t>Rangeland conservation plan</a:t>
            </a:r>
          </a:p>
          <a:p>
            <a:pPr lvl="2"/>
            <a:r>
              <a:rPr lang="en-US" sz="1900" dirty="0" smtClean="0"/>
              <a:t>Prescribed grazing &amp; burning, LEPC-friendly fencing, chemical treatment of invasive vegetation, etc.</a:t>
            </a:r>
          </a:p>
          <a:p>
            <a:pPr lvl="1"/>
            <a:r>
              <a:rPr lang="en-US" sz="2200" dirty="0" smtClean="0"/>
              <a:t>Planted grass conservation plan</a:t>
            </a:r>
          </a:p>
          <a:p>
            <a:pPr lvl="2"/>
            <a:r>
              <a:rPr lang="en-US" sz="1900" dirty="0" smtClean="0"/>
              <a:t>Requires mgmt activities at appropriate frequencies which can include burning, disking, </a:t>
            </a:r>
            <a:r>
              <a:rPr lang="en-US" sz="1900" dirty="0" err="1" smtClean="0"/>
              <a:t>interseeding</a:t>
            </a:r>
            <a:r>
              <a:rPr lang="en-US" sz="1900" dirty="0" smtClean="0"/>
              <a:t>, etc.</a:t>
            </a:r>
            <a:endParaRPr lang="en-US" sz="1900" dirty="0"/>
          </a:p>
        </p:txBody>
      </p:sp>
      <p:pic>
        <p:nvPicPr>
          <p:cNvPr id="6" name="Picture 5" descr="InvasiveCedarTreeClippingKS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5867400" y="1905000"/>
            <a:ext cx="2971800" cy="3321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~PP46.WAV">
            <a:hlinkClick r:id="" action="ppaction://media"/>
          </p:cNvPr>
          <p:cNvPicPr>
            <a:picLocks noRot="1" noChangeAspect="1"/>
          </p:cNvPicPr>
          <p:nvPr>
            <a:wavAudioFile r:embed="rId1" name="~PP46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5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Offset Allocation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1800" i="1" dirty="0" smtClean="0"/>
              <a:t>Practice Specifications</a:t>
            </a:r>
            <a:endParaRPr lang="en-US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5486400" cy="4754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/>
              <a:t>USDA specifications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Rangeland prescribed fire, brush management, range planting, spot treatment of invasive plants, chemical treatment of mesquite, &amp; fencing (NRCS)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Planted grass management practices (FSA)</a:t>
            </a:r>
          </a:p>
          <a:p>
            <a:pPr>
              <a:buNone/>
            </a:pPr>
            <a:r>
              <a:rPr lang="en-US" sz="2400" dirty="0" smtClean="0"/>
              <a:t>WAFWA specifications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smtClean="0"/>
              <a:t>Prescribed grazing </a:t>
            </a:r>
          </a:p>
          <a:p>
            <a:pPr marL="1257300" lvl="2" indent="-457200">
              <a:buFont typeface="+mj-lt"/>
              <a:buAutoNum type="alphaLcParenR"/>
            </a:pPr>
            <a:r>
              <a:rPr lang="en-US" sz="1800" dirty="0" smtClean="0"/>
              <a:t>33% utilization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 smtClean="0"/>
              <a:t>Chemical treatment of shrubs</a:t>
            </a:r>
          </a:p>
          <a:p>
            <a:pPr marL="1257300" lvl="2" indent="-457200">
              <a:buFont typeface="+mj-lt"/>
              <a:buAutoNum type="alphaLcParenR"/>
            </a:pPr>
            <a:r>
              <a:rPr lang="en-US" sz="1800" dirty="0" smtClean="0"/>
              <a:t>Only for </a:t>
            </a:r>
            <a:r>
              <a:rPr lang="en-US" sz="1800" u="sng" dirty="0" smtClean="0"/>
              <a:t>reduction</a:t>
            </a:r>
            <a:r>
              <a:rPr lang="en-US" sz="1800" dirty="0" smtClean="0"/>
              <a:t> of </a:t>
            </a:r>
            <a:r>
              <a:rPr lang="en-US" sz="1800" dirty="0" err="1" smtClean="0"/>
              <a:t>shinnery</a:t>
            </a:r>
            <a:r>
              <a:rPr lang="en-US" sz="1800" dirty="0" smtClean="0"/>
              <a:t> oak cover</a:t>
            </a:r>
          </a:p>
          <a:p>
            <a:pPr marL="0">
              <a:buNone/>
            </a:pPr>
            <a:r>
              <a:rPr lang="en-US" sz="2400" dirty="0" smtClean="0"/>
              <a:t>Specifications are flexible</a:t>
            </a:r>
            <a:endParaRPr lang="en-US" sz="2400" dirty="0"/>
          </a:p>
        </p:txBody>
      </p:sp>
      <p:pic>
        <p:nvPicPr>
          <p:cNvPr id="5" name="Picture 4" descr="23GoveBurn2_03-08_FinalHdfr3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6019800" y="1981200"/>
            <a:ext cx="2800350" cy="320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~PP3076.WAV">
            <a:hlinkClick r:id="" action="ppaction://media"/>
          </p:cNvPr>
          <p:cNvPicPr>
            <a:picLocks noRot="1" noChangeAspect="1"/>
          </p:cNvPicPr>
          <p:nvPr>
            <a:wavAudioFile r:embed="rId1" name="~PP3076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8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~PP48.WAV">
            <a:hlinkClick r:id="" action="ppaction://media"/>
          </p:cNvPr>
          <p:cNvPicPr>
            <a:picLocks noRot="1" noChangeAspect="1"/>
          </p:cNvPicPr>
          <p:nvPr>
            <a:wavAudioFile r:embed="rId1" name="~PP48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7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~PP2019.WAV">
            <a:hlinkClick r:id="" action="ppaction://media"/>
          </p:cNvPr>
          <p:cNvPicPr>
            <a:picLocks noRot="1" noChangeAspect="1"/>
          </p:cNvPicPr>
          <p:nvPr>
            <a:wavAudioFile r:embed="rId1" name="~PP201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97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76400"/>
            <a:ext cx="4572000" cy="4525963"/>
          </a:xfrm>
        </p:spPr>
        <p:txBody>
          <a:bodyPr>
            <a:normAutofit fontScale="92500"/>
          </a:bodyPr>
          <a:lstStyle/>
          <a:p>
            <a:r>
              <a:rPr lang="en-US" sz="3000" dirty="0" smtClean="0"/>
              <a:t>Max payment of 50% of appraised value for perpetual conservation easement</a:t>
            </a:r>
          </a:p>
          <a:p>
            <a:pPr lvl="1"/>
            <a:r>
              <a:rPr lang="en-US" sz="2600" dirty="0" smtClean="0"/>
              <a:t>Negotiable based on site potential, existing conditions, terms, etc.</a:t>
            </a:r>
          </a:p>
          <a:p>
            <a:r>
              <a:rPr lang="en-US" sz="3000" dirty="0" smtClean="0"/>
              <a:t>Perpetual annual payments to cover implementation of required management plan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Long-Term Contracts</a:t>
            </a:r>
            <a:br>
              <a:rPr lang="en-US" sz="4800" dirty="0" smtClean="0"/>
            </a:br>
            <a:r>
              <a:rPr lang="en-US" sz="1600" i="1" dirty="0" smtClean="0"/>
              <a:t>available in CHAT 1 &amp; 2 </a:t>
            </a:r>
            <a:endParaRPr lang="en-US" sz="1600" i="1" dirty="0"/>
          </a:p>
        </p:txBody>
      </p:sp>
      <p:pic>
        <p:nvPicPr>
          <p:cNvPr id="11" name="Picture 10" descr="Kansas Red Hills 4.jpg"/>
          <p:cNvPicPr>
            <a:picLocks noChangeAspect="1"/>
          </p:cNvPicPr>
          <p:nvPr/>
        </p:nvPicPr>
        <p:blipFill>
          <a:blip r:embed="rId4" cstate="print"/>
          <a:srcRect l="7833" r="39167" b="13333"/>
          <a:stretch>
            <a:fillRect/>
          </a:stretch>
        </p:blipFill>
        <p:spPr>
          <a:xfrm>
            <a:off x="5029200" y="1676400"/>
            <a:ext cx="3810000" cy="46726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~PP3313.WAV">
            <a:hlinkClick r:id="" action="ppaction://media"/>
          </p:cNvPr>
          <p:cNvPicPr>
            <a:picLocks noRot="1" noChangeAspect="1"/>
          </p:cNvPicPr>
          <p:nvPr>
            <a:wavAudioFile r:embed="rId2" name="~PP3313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80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Offset Allocation </a:t>
            </a:r>
            <a:br>
              <a:rPr lang="en-US" dirty="0" smtClean="0"/>
            </a:br>
            <a:r>
              <a:rPr lang="en-US" sz="1800" i="1" dirty="0" smtClean="0"/>
              <a:t>proposed payment schedule</a:t>
            </a:r>
            <a:endParaRPr lang="en-US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u="sng" dirty="0" smtClean="0"/>
              <a:t>Short-term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200" dirty="0" smtClean="0"/>
              <a:t>Following a signed contract for sign-up incentives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200" dirty="0" smtClean="0"/>
              <a:t>Following a site verification for restoration practices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200" dirty="0" smtClean="0"/>
              <a:t>Annually in the fall for standard plan implementation</a:t>
            </a:r>
          </a:p>
          <a:p>
            <a:pPr marL="514350" indent="-514350">
              <a:buFont typeface="+mj-lt"/>
              <a:buAutoNum type="arabicPeriod"/>
            </a:pPr>
            <a:endParaRPr lang="en-US" sz="2600" u="sng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u="sng" dirty="0" smtClean="0"/>
              <a:t>Long-term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200" dirty="0" smtClean="0"/>
              <a:t>Following a signed contract for conservation easement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200" dirty="0" smtClean="0"/>
              <a:t>Annual management payment in the fall from endowment</a:t>
            </a:r>
          </a:p>
          <a:p>
            <a:pPr marL="914400" lvl="1" indent="-514350">
              <a:buFont typeface="+mj-lt"/>
              <a:buAutoNum type="alphaLcParenR"/>
            </a:pPr>
            <a:endParaRPr lang="en-US" sz="2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Vegetation monitoring schedule established to track changes in quality and adjust annual payments</a:t>
            </a:r>
          </a:p>
          <a:p>
            <a:endParaRPr lang="en-US" dirty="0"/>
          </a:p>
        </p:txBody>
      </p:sp>
      <p:pic>
        <p:nvPicPr>
          <p:cNvPr id="4" name="~PP3297.WAV">
            <a:hlinkClick r:id="" action="ppaction://media"/>
          </p:cNvPr>
          <p:cNvPicPr>
            <a:picLocks noRot="1" noChangeAspect="1"/>
          </p:cNvPicPr>
          <p:nvPr>
            <a:wavAudioFile r:embed="rId2" name="~PP3297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54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105400"/>
            <a:ext cx="8229600" cy="152400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u="sng" dirty="0" smtClean="0"/>
              <a:t>Advisory Board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Contains WAFWA LEPC Coordinator and representation from conservation agencies, landowner groups, energy industry, biologists, municipalities, etc.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Meets at least annually and makes recommendations to BOD for technical service providers, dispute resolutions, cost structures, &amp; adaptive management activities 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</a:pPr>
            <a:endParaRPr lang="en-US" sz="2000" dirty="0" smtClean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WAFWA Mitigation Framework</a:t>
            </a:r>
            <a:br>
              <a:rPr lang="en-US" dirty="0" smtClean="0"/>
            </a:br>
            <a:r>
              <a:rPr lang="en-US" sz="1800" i="1" dirty="0" smtClean="0"/>
              <a:t>Administrative Structure</a:t>
            </a:r>
            <a:endParaRPr lang="en-US" sz="1800" dirty="0"/>
          </a:p>
        </p:txBody>
      </p:sp>
      <p:grpSp>
        <p:nvGrpSpPr>
          <p:cNvPr id="5" name="Group 56"/>
          <p:cNvGrpSpPr/>
          <p:nvPr/>
        </p:nvGrpSpPr>
        <p:grpSpPr>
          <a:xfrm>
            <a:off x="838200" y="1219200"/>
            <a:ext cx="7543800" cy="3877508"/>
            <a:chOff x="2438400" y="1219200"/>
            <a:chExt cx="4038600" cy="3877508"/>
          </a:xfrm>
        </p:grpSpPr>
        <p:sp>
          <p:nvSpPr>
            <p:cNvPr id="4" name="TextBox 3"/>
            <p:cNvSpPr txBox="1"/>
            <p:nvPr/>
          </p:nvSpPr>
          <p:spPr>
            <a:xfrm>
              <a:off x="2438400" y="1219200"/>
              <a:ext cx="4038600" cy="67710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WAFWA Board of Directors (BOD)</a:t>
              </a:r>
            </a:p>
            <a:p>
              <a:pPr algn="ctr"/>
              <a:r>
                <a:rPr lang="en-US" sz="1400" i="1" dirty="0" smtClean="0"/>
                <a:t>5 State F&amp;W Agency Directors</a:t>
              </a:r>
              <a:endParaRPr lang="en-US" sz="1400" i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621424" y="2286000"/>
              <a:ext cx="1631758" cy="523220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Advisory Board (AB)</a:t>
              </a:r>
            </a:p>
            <a:p>
              <a:pPr algn="ctr"/>
              <a:r>
                <a:rPr lang="en-US" sz="1000" i="1" dirty="0" smtClean="0"/>
                <a:t>Established by BOD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130800" y="4419600"/>
              <a:ext cx="815878" cy="67710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Technical Service Providers</a:t>
              </a:r>
            </a:p>
            <a:p>
              <a:pPr algn="ctr"/>
              <a:r>
                <a:rPr lang="en-US" sz="1000" i="1" dirty="0" smtClean="0"/>
                <a:t>Selected by BOD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886200" y="4419600"/>
            <a:ext cx="1600200" cy="67710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Fee Structure Working Group</a:t>
            </a:r>
          </a:p>
          <a:p>
            <a:pPr algn="ctr"/>
            <a:r>
              <a:rPr lang="en-US" sz="1000" i="1" dirty="0" smtClean="0"/>
              <a:t>Established by WAFWA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86000" y="4495800"/>
            <a:ext cx="12954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Science Team</a:t>
            </a:r>
          </a:p>
          <a:p>
            <a:pPr algn="ctr"/>
            <a:r>
              <a:rPr lang="en-US" sz="1000" i="1" dirty="0" smtClean="0"/>
              <a:t>Already established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4648200" y="1905000"/>
            <a:ext cx="0" cy="38100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3352800" y="4038600"/>
            <a:ext cx="1219200" cy="38100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4724400" y="4038600"/>
            <a:ext cx="1371600" cy="30480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581400" y="3200400"/>
            <a:ext cx="2209800" cy="80021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WAFWA LEPC Coordinator</a:t>
            </a:r>
          </a:p>
          <a:p>
            <a:pPr algn="ctr"/>
            <a:r>
              <a:rPr lang="en-US" sz="1000" i="1" dirty="0" smtClean="0"/>
              <a:t>Hired by BOD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4648200" y="2819400"/>
            <a:ext cx="0" cy="38100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4648200" y="4038600"/>
            <a:ext cx="0" cy="38100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~PP2739.WAV">
            <a:hlinkClick r:id="" action="ppaction://media"/>
          </p:cNvPr>
          <p:cNvPicPr>
            <a:picLocks noRot="1" noChangeAspect="1"/>
          </p:cNvPicPr>
          <p:nvPr>
            <a:wavAudioFile r:embed="rId2" name="~PP2739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40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4191000" cy="140176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/>
              <a:t>LEPC Population Goals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4191000" cy="464820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10-yr avg. of 67,000 birds</a:t>
            </a:r>
          </a:p>
          <a:p>
            <a:pPr lvl="1"/>
            <a:r>
              <a:rPr lang="en-US" sz="2200" dirty="0" smtClean="0"/>
              <a:t>2012 estimate of ~37,000</a:t>
            </a:r>
          </a:p>
          <a:p>
            <a:r>
              <a:rPr lang="en-US" sz="2600" dirty="0" smtClean="0"/>
              <a:t>Planned pop. increases</a:t>
            </a:r>
          </a:p>
          <a:p>
            <a:pPr lvl="1"/>
            <a:r>
              <a:rPr lang="en-US" sz="2200" dirty="0" smtClean="0"/>
              <a:t>Sand sagebrush</a:t>
            </a:r>
          </a:p>
          <a:p>
            <a:pPr lvl="1"/>
            <a:r>
              <a:rPr lang="en-US" sz="2200" dirty="0" err="1" smtClean="0"/>
              <a:t>Shinnery</a:t>
            </a:r>
            <a:r>
              <a:rPr lang="en-US" sz="2200" dirty="0" smtClean="0"/>
              <a:t> Oak</a:t>
            </a:r>
          </a:p>
          <a:p>
            <a:pPr lvl="1"/>
            <a:r>
              <a:rPr lang="en-US" sz="2200" dirty="0" smtClean="0"/>
              <a:t>Mixed Grass</a:t>
            </a:r>
          </a:p>
          <a:p>
            <a:r>
              <a:rPr lang="en-US" sz="2600" dirty="0" smtClean="0"/>
              <a:t>Planned pop. maintenance</a:t>
            </a:r>
          </a:p>
          <a:p>
            <a:pPr lvl="1"/>
            <a:r>
              <a:rPr lang="en-US" sz="2200" dirty="0" err="1" smtClean="0"/>
              <a:t>Shortgrass</a:t>
            </a:r>
            <a:r>
              <a:rPr lang="en-US" sz="2200" dirty="0" smtClean="0"/>
              <a:t>/CRP</a:t>
            </a:r>
            <a:endParaRPr lang="en-US" dirty="0" smtClean="0"/>
          </a:p>
          <a:p>
            <a:pPr>
              <a:buNone/>
            </a:pPr>
            <a:endParaRPr lang="en-US" sz="3200" dirty="0"/>
          </a:p>
        </p:txBody>
      </p:sp>
      <p:pic>
        <p:nvPicPr>
          <p:cNvPr id="1026" name="Picture 2" descr="C:\Users\jimp\Downloads\Ecotypes_EOR10_PopGoals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5800" y="685800"/>
            <a:ext cx="4402643" cy="5791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~PP127.WAV">
            <a:hlinkClick r:id="" action="ppaction://media"/>
          </p:cNvPr>
          <p:cNvPicPr>
            <a:picLocks noRot="1" noChangeAspect="1"/>
          </p:cNvPicPr>
          <p:nvPr>
            <a:wavAudioFile r:embed="rId1" name="~PP127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0269405"/>
      </p:ext>
    </p:extLst>
  </p:cSld>
  <p:clrMapOvr>
    <a:masterClrMapping/>
  </p:clrMapOvr>
  <p:transition advTm="1411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WAFWA Reporting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14800"/>
          </a:xfrm>
        </p:spPr>
        <p:txBody>
          <a:bodyPr>
            <a:normAutofit/>
          </a:bodyPr>
          <a:lstStyle/>
          <a:p>
            <a:pPr marL="914400" lvl="1" indent="-514350">
              <a:buFont typeface="+mj-lt"/>
              <a:buAutoNum type="arabicPeriod"/>
            </a:pPr>
            <a:r>
              <a:rPr lang="en-US" sz="2400" dirty="0" smtClean="0"/>
              <a:t>Aerial survey report summarized for entire LEPC range and </a:t>
            </a:r>
            <a:r>
              <a:rPr lang="en-US" sz="2400" dirty="0" err="1" smtClean="0"/>
              <a:t>ecoregion</a:t>
            </a:r>
            <a:r>
              <a:rPr lang="en-US" sz="2400" dirty="0" smtClean="0"/>
              <a:t> (produced in mid-late summer)</a:t>
            </a:r>
          </a:p>
          <a:p>
            <a:pPr marL="1771650" lvl="3" indent="-514350">
              <a:buFont typeface="+mj-lt"/>
              <a:buAutoNum type="alphaLcParenR"/>
            </a:pPr>
            <a:r>
              <a:rPr lang="en-US" sz="1600" dirty="0" smtClean="0"/>
              <a:t>Breeding LEPC population estimates</a:t>
            </a:r>
          </a:p>
          <a:p>
            <a:pPr marL="1771650" lvl="3" indent="-514350">
              <a:buFont typeface="+mj-lt"/>
              <a:buAutoNum type="alphaLcParenR"/>
            </a:pPr>
            <a:endParaRPr lang="en-US" sz="1600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sz="2400" dirty="0" smtClean="0"/>
              <a:t>Affected Acreage Report summarized by focal area, connectivity zone, and </a:t>
            </a:r>
            <a:r>
              <a:rPr lang="en-US" sz="2400" dirty="0" err="1" smtClean="0"/>
              <a:t>ecoregion</a:t>
            </a:r>
            <a:r>
              <a:rPr lang="en-US" sz="2400" dirty="0" smtClean="0"/>
              <a:t> (produced in late fall)</a:t>
            </a:r>
          </a:p>
          <a:p>
            <a:pPr marL="1771650" lvl="3" indent="-514350">
              <a:buFont typeface="+mj-lt"/>
              <a:buAutoNum type="alphaLcParenR"/>
            </a:pPr>
            <a:r>
              <a:rPr lang="en-US" sz="1600" dirty="0" smtClean="0"/>
              <a:t>All managed acreage contracted by plan cooperators</a:t>
            </a:r>
          </a:p>
          <a:p>
            <a:pPr marL="1771650" lvl="3" indent="-514350">
              <a:buFont typeface="+mj-lt"/>
              <a:buAutoNum type="alphaLcParenR"/>
            </a:pPr>
            <a:r>
              <a:rPr lang="en-US" sz="1600" dirty="0" smtClean="0"/>
              <a:t>HEG scores from WAFWA contracted sites</a:t>
            </a:r>
          </a:p>
          <a:p>
            <a:pPr marL="1771650" lvl="3" indent="-514350">
              <a:buFont typeface="+mj-lt"/>
              <a:buAutoNum type="alphaLcParenR"/>
            </a:pPr>
            <a:r>
              <a:rPr lang="en-US" sz="1600" dirty="0" smtClean="0"/>
              <a:t>Land cover composition</a:t>
            </a:r>
          </a:p>
          <a:p>
            <a:pPr marL="1771650" lvl="3" indent="-514350">
              <a:buFont typeface="+mj-lt"/>
              <a:buAutoNum type="alphaLcParenR"/>
            </a:pPr>
            <a:r>
              <a:rPr lang="en-US" sz="1600" dirty="0" smtClean="0"/>
              <a:t>Impacted acreage</a:t>
            </a:r>
          </a:p>
          <a:p>
            <a:pPr marL="1771650" lvl="3" indent="-514350">
              <a:buFont typeface="+mj-lt"/>
              <a:buAutoNum type="alphaLcParenR"/>
            </a:pPr>
            <a:r>
              <a:rPr lang="en-US" sz="1600" dirty="0" smtClean="0"/>
              <a:t>WAFWA veg. data summarized by conservation practice (every 5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year)</a:t>
            </a:r>
          </a:p>
          <a:p>
            <a:pPr marL="1314450" lvl="2" indent="-514350">
              <a:buFont typeface="+mj-lt"/>
              <a:buAutoNum type="alphaLcParenR"/>
            </a:pPr>
            <a:endParaRPr lang="en-US" sz="2000" dirty="0" smtClean="0"/>
          </a:p>
          <a:p>
            <a:pPr marL="1314450" lvl="2" indent="-514350">
              <a:buFont typeface="+mj-lt"/>
              <a:buAutoNum type="alphaLcParenR"/>
            </a:pPr>
            <a:endParaRPr lang="en-US" dirty="0" smtClean="0"/>
          </a:p>
          <a:p>
            <a:pPr marL="914400" lvl="1" indent="-514350"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6172200"/>
            <a:ext cx="685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Reports will be publicly available and provided to all plan cooperators</a:t>
            </a:r>
            <a:endParaRPr lang="en-US" sz="1600" i="1" dirty="0"/>
          </a:p>
        </p:txBody>
      </p:sp>
      <p:pic>
        <p:nvPicPr>
          <p:cNvPr id="5" name="~PP299.WAV">
            <a:hlinkClick r:id="" action="ppaction://media"/>
          </p:cNvPr>
          <p:cNvPicPr>
            <a:picLocks noRot="1" noChangeAspect="1"/>
          </p:cNvPicPr>
          <p:nvPr>
            <a:wavAudioFile r:embed="rId1" name="~PP299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8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Adaptive Management Activities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i="1" dirty="0" smtClean="0"/>
              <a:t>Guided by progress towards population and habitat goals</a:t>
            </a:r>
            <a:endParaRPr lang="en-US" sz="16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229600" cy="44957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 smtClean="0"/>
              <a:t>Annual adaptations (</a:t>
            </a:r>
            <a:r>
              <a:rPr lang="en-US" sz="2400" i="1" dirty="0" smtClean="0"/>
              <a:t>as needed</a:t>
            </a:r>
            <a:r>
              <a:rPr lang="en-US" sz="2400" dirty="0" smtClean="0"/>
              <a:t>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Allocation of offsets to most needed locations &amp; practices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 err="1" smtClean="0"/>
              <a:t>Ecoregion</a:t>
            </a:r>
            <a:r>
              <a:rPr lang="en-US" sz="2400" dirty="0" smtClean="0"/>
              <a:t> unit values (≤ 3% annual increase)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Impact buffer distances for </a:t>
            </a:r>
            <a:r>
              <a:rPr lang="en-US" sz="2400" u="sng" dirty="0" smtClean="0"/>
              <a:t>future enrollments</a:t>
            </a:r>
            <a:endParaRPr lang="en-US" sz="2400" dirty="0" smtClean="0"/>
          </a:p>
          <a:p>
            <a:pPr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 smtClean="0"/>
              <a:t>5-year adaptations (</a:t>
            </a:r>
            <a:r>
              <a:rPr lang="en-US" sz="2400" i="1" dirty="0" smtClean="0"/>
              <a:t>as needed</a:t>
            </a:r>
            <a:r>
              <a:rPr lang="en-US" sz="2400" dirty="0" smtClean="0"/>
              <a:t>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Reallocation of offset dollars to other </a:t>
            </a:r>
            <a:r>
              <a:rPr lang="en-US" sz="2400" dirty="0" err="1" smtClean="0"/>
              <a:t>ecoregions</a:t>
            </a:r>
            <a:endParaRPr lang="en-US" sz="2400" dirty="0" smtClean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Shifting of priority areas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Changes to WAFWA conservation practice specifications	</a:t>
            </a:r>
          </a:p>
          <a:p>
            <a:pPr lvl="1"/>
            <a:endParaRPr lang="en-US" sz="2000" dirty="0"/>
          </a:p>
        </p:txBody>
      </p:sp>
      <p:pic>
        <p:nvPicPr>
          <p:cNvPr id="4" name="~PP2051.WAV">
            <a:hlinkClick r:id="" action="ppaction://media"/>
          </p:cNvPr>
          <p:cNvPicPr>
            <a:picLocks noRot="1" noChangeAspect="1"/>
          </p:cNvPicPr>
          <p:nvPr>
            <a:wavAudioFile r:embed="rId1" name="~PP2051.WAV"/>
          </p:nvPr>
        </p:nvPicPr>
        <p:blipFill>
          <a:blip r:embed="rId3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94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Autofit/>
          </a:bodyPr>
          <a:lstStyle/>
          <a:p>
            <a:r>
              <a:rPr lang="en-US" sz="6000" dirty="0" smtClean="0"/>
              <a:t>Timeline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6705600" cy="4114800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sz="1800" dirty="0" smtClean="0">
                <a:latin typeface="Arial Black" pitchFamily="34" charset="0"/>
              </a:rPr>
              <a:t>WAFWA accepting comments on range-wide conservation plan through May 15</a:t>
            </a:r>
          </a:p>
          <a:p>
            <a:pPr lvl="2">
              <a:spcBef>
                <a:spcPts val="0"/>
              </a:spcBef>
              <a:buNone/>
            </a:pPr>
            <a:r>
              <a:rPr lang="en-US" sz="2000" dirty="0" smtClean="0"/>
              <a:t>Jan Caulfield</a:t>
            </a:r>
          </a:p>
          <a:p>
            <a:pPr lvl="2">
              <a:spcBef>
                <a:spcPts val="0"/>
              </a:spcBef>
              <a:buNone/>
            </a:pPr>
            <a:r>
              <a:rPr lang="en-US" sz="2000" dirty="0" smtClean="0"/>
              <a:t>114 S. Franklin St., Ste. 203 </a:t>
            </a:r>
          </a:p>
          <a:p>
            <a:pPr lvl="2">
              <a:spcBef>
                <a:spcPts val="0"/>
              </a:spcBef>
              <a:buNone/>
            </a:pPr>
            <a:r>
              <a:rPr lang="en-US" sz="2000" dirty="0" smtClean="0"/>
              <a:t>Juneau, AK 99801</a:t>
            </a:r>
          </a:p>
          <a:p>
            <a:pPr lvl="2">
              <a:spcBef>
                <a:spcPts val="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</a:rPr>
              <a:t>janc@gci.net</a:t>
            </a:r>
          </a:p>
          <a:p>
            <a:pPr>
              <a:spcBef>
                <a:spcPts val="0"/>
              </a:spcBef>
              <a:buNone/>
            </a:pPr>
            <a:r>
              <a:rPr lang="en-US" sz="2400" b="1" dirty="0" smtClean="0">
                <a:latin typeface="Arial Black" pitchFamily="34" charset="0"/>
              </a:rPr>
              <a:t>	  		</a:t>
            </a:r>
            <a:endParaRPr lang="en-US" sz="2400" dirty="0" smtClean="0">
              <a:latin typeface="Arial Black" pitchFamily="34" charset="0"/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 startAt="2"/>
            </a:pPr>
            <a:r>
              <a:rPr lang="en-US" sz="1800" dirty="0" smtClean="0">
                <a:latin typeface="Arial Black" pitchFamily="34" charset="0"/>
              </a:rPr>
              <a:t>USFWS accepting comments on proposed listing rule, proposed 4(d) special rule, and draft WAFWA conservation plan through June 20</a:t>
            </a:r>
          </a:p>
          <a:p>
            <a:pPr marL="457200" indent="-457200">
              <a:spcBef>
                <a:spcPts val="0"/>
              </a:spcBef>
              <a:buNone/>
            </a:pPr>
            <a:r>
              <a:rPr lang="en-US" sz="2000" dirty="0" smtClean="0">
                <a:latin typeface="Arial Black" pitchFamily="34" charset="0"/>
              </a:rPr>
              <a:t> 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 startAt="3"/>
            </a:pPr>
            <a:r>
              <a:rPr lang="en-US" sz="1800" dirty="0" smtClean="0">
                <a:latin typeface="Arial Black" pitchFamily="34" charset="0"/>
              </a:rPr>
              <a:t>WAFWA will begin enrollment in mitigation framework by mid-summer</a:t>
            </a:r>
          </a:p>
        </p:txBody>
      </p:sp>
      <p:pic>
        <p:nvPicPr>
          <p:cNvPr id="4" name="Picture 3" descr="WAFWA.bmp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25657" y="1371600"/>
            <a:ext cx="1161143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USFWS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43800" y="3429000"/>
            <a:ext cx="1151709" cy="1369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~PP352.WAV">
            <a:hlinkClick r:id="" action="ppaction://media"/>
          </p:cNvPr>
          <p:cNvPicPr>
            <a:picLocks noRot="1" noChangeAspect="1"/>
          </p:cNvPicPr>
          <p:nvPr>
            <a:wavAudioFile r:embed="rId1" name="~PP352.WAV"/>
          </p:nvPr>
        </p:nvPicPr>
        <p:blipFill>
          <a:blip r:embed="rId6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24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1752600"/>
          <a:ext cx="3733800" cy="3809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8851"/>
                <a:gridCol w="849549"/>
                <a:gridCol w="1295400"/>
              </a:tblGrid>
              <a:tr h="822993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Ecoregion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Focal Area Acres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Connectivity</a:t>
                      </a:r>
                      <a:r>
                        <a:rPr lang="en-US" sz="1600" baseline="0" dirty="0" smtClean="0"/>
                        <a:t> Zone Acres</a:t>
                      </a:r>
                      <a:endParaRPr lang="en-US" sz="1600" dirty="0"/>
                    </a:p>
                  </a:txBody>
                  <a:tcPr/>
                </a:tc>
              </a:tr>
              <a:tr h="57914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Sand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Sagebrush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1,583,360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245,120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579143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Shortgrass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/CRP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1,872,640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183,680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76177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Mixed Grass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2,576,000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1,116,160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579143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bg1"/>
                          </a:solidFill>
                        </a:rPr>
                        <a:t>Shinnery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 Oak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1,046,400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892,800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48780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7,078,400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2,437,760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457200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Focal Areas &amp; Connectivity Zones</a:t>
            </a:r>
            <a:endParaRPr lang="en-US" sz="3200" b="1" dirty="0">
              <a:latin typeface="+mj-lt"/>
            </a:endParaRPr>
          </a:p>
        </p:txBody>
      </p:sp>
      <p:pic>
        <p:nvPicPr>
          <p:cNvPr id="1026" name="Picture 2" descr="C:\Users\jimp\Downloads\SGP_FACZ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43400" y="457199"/>
            <a:ext cx="4419600" cy="57846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~PP1636.WAV">
            <a:hlinkClick r:id="" action="ppaction://media"/>
          </p:cNvPr>
          <p:cNvPicPr>
            <a:picLocks noRot="1" noChangeAspect="1"/>
          </p:cNvPicPr>
          <p:nvPr>
            <a:wavAudioFile r:embed="rId1" name="~PP1636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4867787"/>
      </p:ext>
    </p:extLst>
  </p:cSld>
  <p:clrMapOvr>
    <a:masterClrMapping/>
  </p:clrMapOvr>
  <p:transition advTm="833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 Black" pitchFamily="34" charset="0"/>
              </a:rPr>
              <a:t>LEPC Crucial Habitat Assessment Tool (CHAT)</a:t>
            </a:r>
            <a:endParaRPr lang="en-US" sz="36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8229600" cy="45720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400" dirty="0" smtClean="0"/>
          </a:p>
          <a:p>
            <a:endParaRPr lang="en-US" sz="2400" dirty="0" smtClean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802325112"/>
              </p:ext>
            </p:extLst>
          </p:nvPr>
        </p:nvGraphicFramePr>
        <p:xfrm>
          <a:off x="4953000" y="1523999"/>
          <a:ext cx="3733800" cy="47244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2579"/>
                <a:gridCol w="2751221"/>
              </a:tblGrid>
              <a:tr h="16773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CHAT Category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i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Description</a:t>
                      </a:r>
                      <a:endParaRPr lang="en-US" sz="1600" i="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766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CHAT 1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Focal</a:t>
                      </a:r>
                      <a:r>
                        <a:rPr lang="en-US" sz="16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Areas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3501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CHAT 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Connectivity</a:t>
                      </a:r>
                      <a:r>
                        <a:rPr lang="en-US" sz="16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Zones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9153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CHAT</a:t>
                      </a:r>
                      <a:r>
                        <a:rPr lang="en-US" sz="16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3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Known</a:t>
                      </a:r>
                      <a:r>
                        <a:rPr lang="en-US" sz="16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aseline="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leks</a:t>
                      </a:r>
                      <a:r>
                        <a:rPr lang="en-US" sz="16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&amp; predicted habitat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385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CHAT</a:t>
                      </a:r>
                      <a:r>
                        <a:rPr lang="en-US" sz="1600" baseline="0" dirty="0" smtClean="0">
                          <a:effectLst/>
                        </a:rPr>
                        <a:t> 4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Remainder</a:t>
                      </a:r>
                      <a:r>
                        <a:rPr lang="en-US" sz="16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of range (+10 mi.)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3074" name="Picture 2" descr="C:\Users\jimp\Downloads\Chat_Final2.t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5800" y="1492730"/>
            <a:ext cx="3733800" cy="4834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38200" y="64008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http://kars.ku.edu/maps/sgpchat/</a:t>
            </a:r>
            <a:endParaRPr lang="en-US" sz="1400" dirty="0"/>
          </a:p>
        </p:txBody>
      </p:sp>
      <p:pic>
        <p:nvPicPr>
          <p:cNvPr id="10" name="~PP892.WAV">
            <a:hlinkClick r:id="" action="ppaction://media"/>
          </p:cNvPr>
          <p:cNvPicPr>
            <a:picLocks noRot="1" noChangeAspect="1"/>
          </p:cNvPicPr>
          <p:nvPr>
            <a:wavAudioFile r:embed="rId1" name="~PP89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8414607"/>
      </p:ext>
    </p:extLst>
  </p:cSld>
  <p:clrMapOvr>
    <a:masterClrMapping/>
  </p:clrMapOvr>
  <p:transition advTm="770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WAFWA Mitigation Framework</a:t>
            </a:r>
            <a:br>
              <a:rPr lang="en-US" dirty="0" smtClean="0"/>
            </a:br>
            <a:r>
              <a:rPr lang="en-US" sz="2000" i="1" dirty="0" smtClean="0"/>
              <a:t>General Structure &amp;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4953000" cy="4267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4 service areas in which impacted acreage will be offset with conservation actions</a:t>
            </a:r>
          </a:p>
          <a:p>
            <a:r>
              <a:rPr lang="en-US" sz="2000" dirty="0" smtClean="0"/>
              <a:t>WAFWA habitat quantification tool</a:t>
            </a:r>
          </a:p>
          <a:p>
            <a:pPr lvl="1"/>
            <a:r>
              <a:rPr lang="en-US" sz="1800" dirty="0" smtClean="0"/>
              <a:t>works for all types of offset systems</a:t>
            </a:r>
          </a:p>
          <a:p>
            <a:r>
              <a:rPr lang="en-US" sz="2000" dirty="0" smtClean="0"/>
              <a:t>WAFWA administers program</a:t>
            </a:r>
          </a:p>
          <a:p>
            <a:r>
              <a:rPr lang="en-US" sz="2000" dirty="0" smtClean="0"/>
              <a:t>Success dependent upon </a:t>
            </a:r>
            <a:r>
              <a:rPr lang="en-US" sz="2000" u="sng" dirty="0" smtClean="0"/>
              <a:t>voluntary</a:t>
            </a:r>
            <a:r>
              <a:rPr lang="en-US" sz="2000" dirty="0" smtClean="0"/>
              <a:t> participation from landowners and industry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 descr="Mitigation Service Areas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410200" y="1600200"/>
            <a:ext cx="3376507" cy="472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~PP248.WAV">
            <a:hlinkClick r:id="" action="ppaction://media"/>
          </p:cNvPr>
          <p:cNvPicPr>
            <a:picLocks noRot="1" noChangeAspect="1"/>
          </p:cNvPicPr>
          <p:nvPr>
            <a:wavAudioFile r:embed="rId1" name="~PP248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25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WAFWA Habitat Unit Estimation</a:t>
            </a:r>
            <a:br>
              <a:rPr lang="en-US" dirty="0" smtClean="0"/>
            </a:br>
            <a:r>
              <a:rPr lang="en-US" sz="2000" i="1" dirty="0" smtClean="0"/>
              <a:t>General Process</a:t>
            </a:r>
            <a:endParaRPr lang="en-US" sz="2000" dirty="0"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229600" cy="28956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Habitat Evaluation Guide (HEG)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 smtClean="0"/>
              <a:t>Utilizes 4</a:t>
            </a:r>
            <a:r>
              <a:rPr lang="en-US" sz="2000" u="sng" dirty="0" smtClean="0"/>
              <a:t> consistent </a:t>
            </a:r>
            <a:r>
              <a:rPr lang="en-US" sz="2000" dirty="0" smtClean="0"/>
              <a:t>variables to quantify habitat value</a:t>
            </a:r>
          </a:p>
          <a:p>
            <a:pPr marL="1314450" lvl="2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 smtClean="0"/>
              <a:t>Absolute Vegetation Cover</a:t>
            </a:r>
          </a:p>
          <a:p>
            <a:pPr marL="1314450" lvl="2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 smtClean="0"/>
              <a:t>Vegetation Composition (preferred grasses &amp; shrubs)</a:t>
            </a:r>
          </a:p>
          <a:p>
            <a:pPr marL="1314450" lvl="2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 smtClean="0"/>
              <a:t>Presence of Tall Woody Plants (i.e. cedar infestation)</a:t>
            </a:r>
          </a:p>
          <a:p>
            <a:pPr marL="1314450" lvl="2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 smtClean="0"/>
              <a:t>Availability of suitable habitat within 1 mi. radius from center of unit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Only considers </a:t>
            </a:r>
            <a:r>
              <a:rPr lang="en-US" sz="2400" dirty="0" err="1" smtClean="0"/>
              <a:t>unimpacted</a:t>
            </a:r>
            <a:r>
              <a:rPr lang="en-US" sz="2400" dirty="0" smtClean="0"/>
              <a:t> acreage</a:t>
            </a:r>
          </a:p>
        </p:txBody>
      </p:sp>
      <p:pic>
        <p:nvPicPr>
          <p:cNvPr id="5" name="Picture 4" descr="Well Managed SandSagePrairie2(HamiltonCo._KS)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4343400"/>
            <a:ext cx="9144000" cy="251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~PP1642.WAV">
            <a:hlinkClick r:id="" action="ppaction://media"/>
          </p:cNvPr>
          <p:cNvPicPr>
            <a:picLocks noRot="1" noChangeAspect="1"/>
          </p:cNvPicPr>
          <p:nvPr>
            <a:wavAudioFile r:embed="rId1" name="~PP164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8414607"/>
      </p:ext>
    </p:extLst>
  </p:cSld>
  <p:clrMapOvr>
    <a:masterClrMapping/>
  </p:clrMapOvr>
  <p:transition advTm="1077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Impact Buffers</a:t>
            </a:r>
            <a:endParaRPr lang="en-US" sz="4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1676400"/>
          <a:ext cx="4114800" cy="4578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685800"/>
                <a:gridCol w="838200"/>
              </a:tblGrid>
              <a:tr h="10694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Feature</a:t>
                      </a:r>
                      <a:endParaRPr lang="en-US" sz="12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Impact Buffer </a:t>
                      </a:r>
                    </a:p>
                    <a:p>
                      <a:pPr algn="ctr"/>
                      <a:r>
                        <a:rPr lang="en-US" sz="1200" i="1" baseline="0" dirty="0" smtClean="0"/>
                        <a:t>(feet)</a:t>
                      </a:r>
                      <a:endParaRPr lang="en-US" sz="1200" i="1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dirty="0" smtClean="0"/>
                        <a:t>Max. Acres Impacted (rounded)</a:t>
                      </a:r>
                      <a:endParaRPr lang="en-US" sz="1200" b="1" i="0" dirty="0"/>
                    </a:p>
                  </a:txBody>
                  <a:tcPr anchor="b"/>
                </a:tc>
              </a:tr>
              <a:tr h="39401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Oil &amp; Gas Pads</a:t>
                      </a:r>
                      <a:endParaRPr lang="en-US" sz="12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656</a:t>
                      </a:r>
                      <a:endParaRPr lang="en-US" sz="12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681137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Turbines, Structures</a:t>
                      </a:r>
                      <a:r>
                        <a:rPr lang="en-US" sz="1200" baseline="0" dirty="0" smtClean="0"/>
                        <a:t> (&gt;200 ft.), &amp; Commercial </a:t>
                      </a:r>
                      <a:r>
                        <a:rPr lang="en-US" sz="1200" baseline="0" dirty="0" err="1" smtClean="0"/>
                        <a:t>Bldgs</a:t>
                      </a:r>
                      <a:r>
                        <a:rPr lang="en-US" sz="1200" baseline="0" dirty="0" smtClean="0"/>
                        <a:t>.</a:t>
                      </a:r>
                      <a:endParaRPr lang="en-US" sz="12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2,188</a:t>
                      </a:r>
                      <a:endParaRPr lang="en-US" sz="12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345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49904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Transmission Lines (≥69KV)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(per mile)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1,312</a:t>
                      </a:r>
                      <a:endParaRPr lang="en-US" sz="12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681137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Distribution lines (&lt;69KV) &amp; Private</a:t>
                      </a:r>
                      <a:r>
                        <a:rPr lang="en-US" sz="1200" baseline="0" dirty="0" smtClean="0"/>
                        <a:t> Roads 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</a:rPr>
                        <a:t>(per mile)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33</a:t>
                      </a:r>
                      <a:endParaRPr lang="en-US" sz="12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48247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Primary Roads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(per mile)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2,188</a:t>
                      </a:r>
                      <a:endParaRPr lang="en-US" sz="12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398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482472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Secondary Roads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(per mile)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 smtClean="0"/>
                        <a:t>1,640</a:t>
                      </a:r>
                      <a:endParaRPr lang="en-US" sz="12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288921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Residential </a:t>
                      </a:r>
                      <a:r>
                        <a:rPr lang="en-US" sz="1200" dirty="0" err="1" smtClean="0"/>
                        <a:t>Bldgs</a:t>
                      </a:r>
                      <a:r>
                        <a:rPr lang="en-US" sz="1200" dirty="0" smtClean="0"/>
                        <a:t>.</a:t>
                      </a:r>
                      <a:endParaRPr lang="en-US" sz="12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aseline="0" dirty="0" smtClean="0"/>
                        <a:t>133</a:t>
                      </a:r>
                      <a:endParaRPr lang="en-US" sz="1200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pic>
        <p:nvPicPr>
          <p:cNvPr id="6" name="Picture 5" descr="fig_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648200" y="1676400"/>
            <a:ext cx="4250091" cy="4648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~PP2022.WAV">
            <a:hlinkClick r:id="" action="ppaction://media"/>
          </p:cNvPr>
          <p:cNvPicPr>
            <a:picLocks noRot="1" noChangeAspect="1"/>
          </p:cNvPicPr>
          <p:nvPr>
            <a:wavAudioFile r:embed="rId1" name="~PP2022.WAV"/>
          </p:nvPr>
        </p:nvPicPr>
        <p:blipFill>
          <a:blip r:embed="rId4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67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WAFWA Habitat Unit Estimation</a:t>
            </a:r>
            <a:br>
              <a:rPr lang="en-US" dirty="0" smtClean="0"/>
            </a:br>
            <a:r>
              <a:rPr lang="en-US" sz="2000" i="1" dirty="0" smtClean="0"/>
              <a:t>Step 1: Delineating Evaluation Units</a:t>
            </a:r>
            <a:endParaRPr lang="en-US" sz="20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1447801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Similarly managed homogenous vegetation within area of interest</a:t>
            </a:r>
          </a:p>
          <a:p>
            <a:pPr marL="800100" lvl="1" indent="-3429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1600" dirty="0" smtClean="0"/>
              <a:t>further delineation of grassland if soil types differ within a management unit</a:t>
            </a:r>
          </a:p>
          <a:p>
            <a:pPr marL="914400" lvl="1" indent="-457200">
              <a:spcAft>
                <a:spcPts val="1200"/>
              </a:spcAft>
            </a:pPr>
            <a:r>
              <a:rPr lang="en-US" sz="1600" dirty="0" smtClean="0"/>
              <a:t>	</a:t>
            </a:r>
            <a:endParaRPr lang="en-US" sz="1600" dirty="0"/>
          </a:p>
        </p:txBody>
      </p:sp>
      <p:pic>
        <p:nvPicPr>
          <p:cNvPr id="4" name="Picture 3" descr="Figure A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5181600" y="2590800"/>
            <a:ext cx="3505200" cy="3473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838200" y="2590800"/>
            <a:ext cx="3505200" cy="3981510"/>
            <a:chOff x="838200" y="2590800"/>
            <a:chExt cx="3505200" cy="3981510"/>
          </a:xfrm>
        </p:grpSpPr>
        <p:pic>
          <p:nvPicPr>
            <p:cNvPr id="5" name="Picture 4" descr="fig_31.jpg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838200" y="2590800"/>
              <a:ext cx="3505200" cy="35052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1295400" y="6172200"/>
              <a:ext cx="2590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solidFill>
                    <a:srgbClr val="FFC000"/>
                  </a:solidFill>
                </a:rPr>
                <a:t>New Transmission Line</a:t>
              </a:r>
              <a:endParaRPr lang="en-US" sz="2000" i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324600" y="61722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C000"/>
                </a:solidFill>
              </a:rPr>
              <a:t>Entire Ranch</a:t>
            </a:r>
            <a:endParaRPr lang="en-US" sz="2000" i="1" dirty="0">
              <a:solidFill>
                <a:srgbClr val="FFC000"/>
              </a:solidFill>
            </a:endParaRPr>
          </a:p>
        </p:txBody>
      </p:sp>
      <p:pic>
        <p:nvPicPr>
          <p:cNvPr id="10" name="~PP1811.WAV">
            <a:hlinkClick r:id="" action="ppaction://media"/>
          </p:cNvPr>
          <p:cNvPicPr>
            <a:picLocks noRot="1" noChangeAspect="1"/>
          </p:cNvPicPr>
          <p:nvPr>
            <a:wavAudioFile r:embed="rId1" name="~PP1811.WAV"/>
          </p:nvPr>
        </p:nvPicPr>
        <p:blipFill>
          <a:blip r:embed="rId5" cstate="print"/>
          <a:stretch>
            <a:fillRect/>
          </a:stretch>
        </p:blipFill>
        <p:spPr>
          <a:xfrm>
            <a:off x="8724900" y="64389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93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1.6|10.9|8.6|13.8|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17.8|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9|1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5|2|24.2"/>
</p:tagLst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3157</TotalTime>
  <Words>1567</Words>
  <Application>Microsoft Office PowerPoint</Application>
  <PresentationFormat>On-screen Show (4:3)</PresentationFormat>
  <Paragraphs>452</Paragraphs>
  <Slides>32</Slides>
  <Notes>1</Notes>
  <HiddenSlides>0</HiddenSlides>
  <MMClips>32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Theme1</vt:lpstr>
      <vt:lpstr>LEPC Conservation Plan &amp; Mitigation Framework</vt:lpstr>
      <vt:lpstr>LEPC Conservation Plan 3rd Draft Released on April 1</vt:lpstr>
      <vt:lpstr>LEPC Population Goals</vt:lpstr>
      <vt:lpstr>Slide 4</vt:lpstr>
      <vt:lpstr>LEPC Crucial Habitat Assessment Tool (CHAT)</vt:lpstr>
      <vt:lpstr>WAFWA Mitigation Framework General Structure &amp; Process</vt:lpstr>
      <vt:lpstr>WAFWA Habitat Unit Estimation General Process</vt:lpstr>
      <vt:lpstr>Impact Buffers</vt:lpstr>
      <vt:lpstr>WAFWA Habitat Unit Estimation Step 1: Delineating Evaluation Units</vt:lpstr>
      <vt:lpstr> </vt:lpstr>
      <vt:lpstr> </vt:lpstr>
      <vt:lpstr> </vt:lpstr>
      <vt:lpstr>HEG Scoring Example  Unit 1 Calculation</vt:lpstr>
      <vt:lpstr>Habitat Unit Estimation Step 5: Tabulation of Total Units</vt:lpstr>
      <vt:lpstr>Monetary Valuation of Habitat Units</vt:lpstr>
      <vt:lpstr>Annual Management Replacement Costs based on range-wide average costs </vt:lpstr>
      <vt:lpstr>Estimating Impact Costs</vt:lpstr>
      <vt:lpstr>Development Cost Example range-wide avg. cost for CHAT 3 assumed </vt:lpstr>
      <vt:lpstr>Slide 19</vt:lpstr>
      <vt:lpstr>Slide 20</vt:lpstr>
      <vt:lpstr>Clustering Developments another way to reduce costs</vt:lpstr>
      <vt:lpstr>Offset Allocation contract options</vt:lpstr>
      <vt:lpstr>Offset Allocation Practices &amp; Conservation Plans </vt:lpstr>
      <vt:lpstr>Offset Allocation Practice Specifications</vt:lpstr>
      <vt:lpstr>Slide 25</vt:lpstr>
      <vt:lpstr>Slide 26</vt:lpstr>
      <vt:lpstr>Long-Term Contracts available in CHAT 1 &amp; 2 </vt:lpstr>
      <vt:lpstr>Offset Allocation  proposed payment schedule</vt:lpstr>
      <vt:lpstr>WAFWA Mitigation Framework Administrative Structure</vt:lpstr>
      <vt:lpstr>Annual WAFWA Reporting</vt:lpstr>
      <vt:lpstr>Adaptive Management Activities  Guided by progress towards population and habitat goals</vt:lpstr>
      <vt:lpstr>Timeline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Lesser Prairie-Chicken Range-Wide Conservation Plan</dc:title>
  <dc:creator>James C Pitman</dc:creator>
  <cp:lastModifiedBy>TPWD</cp:lastModifiedBy>
  <cp:revision>436</cp:revision>
  <dcterms:created xsi:type="dcterms:W3CDTF">2013-01-04T20:52:00Z</dcterms:created>
  <dcterms:modified xsi:type="dcterms:W3CDTF">2013-05-06T20:50:45Z</dcterms:modified>
</cp:coreProperties>
</file>