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8" r:id="rId4"/>
    <p:sldId id="327" r:id="rId5"/>
    <p:sldId id="291" r:id="rId6"/>
    <p:sldId id="292" r:id="rId7"/>
    <p:sldId id="258" r:id="rId8"/>
    <p:sldId id="259" r:id="rId9"/>
    <p:sldId id="296" r:id="rId10"/>
    <p:sldId id="329" r:id="rId11"/>
    <p:sldId id="330" r:id="rId12"/>
    <p:sldId id="271" r:id="rId13"/>
    <p:sldId id="272" r:id="rId14"/>
    <p:sldId id="265" r:id="rId15"/>
    <p:sldId id="297" r:id="rId16"/>
    <p:sldId id="263" r:id="rId17"/>
    <p:sldId id="293" r:id="rId18"/>
    <p:sldId id="270" r:id="rId19"/>
    <p:sldId id="300" r:id="rId20"/>
    <p:sldId id="262" r:id="rId21"/>
    <p:sldId id="301" r:id="rId22"/>
    <p:sldId id="324" r:id="rId23"/>
    <p:sldId id="266" r:id="rId24"/>
    <p:sldId id="269" r:id="rId25"/>
    <p:sldId id="359" r:id="rId26"/>
    <p:sldId id="303" r:id="rId27"/>
    <p:sldId id="358" r:id="rId28"/>
    <p:sldId id="311" r:id="rId29"/>
    <p:sldId id="334" r:id="rId30"/>
    <p:sldId id="350" r:id="rId31"/>
    <p:sldId id="335" r:id="rId32"/>
    <p:sldId id="351" r:id="rId33"/>
    <p:sldId id="339" r:id="rId34"/>
    <p:sldId id="338" r:id="rId35"/>
    <p:sldId id="352" r:id="rId36"/>
    <p:sldId id="340" r:id="rId37"/>
    <p:sldId id="353" r:id="rId38"/>
    <p:sldId id="305" r:id="rId39"/>
    <p:sldId id="354" r:id="rId40"/>
    <p:sldId id="355" r:id="rId41"/>
    <p:sldId id="288" r:id="rId42"/>
    <p:sldId id="302" r:id="rId43"/>
    <p:sldId id="328" r:id="rId44"/>
    <p:sldId id="306" r:id="rId45"/>
    <p:sldId id="35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alpha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1FC5-FF8F-4F5C-9CCE-CBEF38574CDC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99C6C-6E29-460F-A526-DDEBCF2D91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3.wav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4.wav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42.wav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6" Type="http://schemas.openxmlformats.org/officeDocument/2006/relationships/image" Target="../media/image3.png"/><Relationship Id="rId5" Type="http://schemas.openxmlformats.org/officeDocument/2006/relationships/hyperlink" Target="http://www.wafwa.org/html/prairie_chicken.shtml" TargetMode="External"/><Relationship Id="rId4" Type="http://schemas.openxmlformats.org/officeDocument/2006/relationships/hyperlink" Target="mailto:janc@gci.net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mailto:Sean.Kyle@tpwd.state.tx.us" TargetMode="External"/><Relationship Id="rId3" Type="http://schemas.openxmlformats.org/officeDocument/2006/relationships/image" Target="../media/image2.jpeg"/><Relationship Id="rId7" Type="http://schemas.openxmlformats.org/officeDocument/2006/relationships/hyperlink" Target="mailto:Grant.Beauprez@state.nm.us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6" Type="http://schemas.openxmlformats.org/officeDocument/2006/relationships/hyperlink" Target="mailto:schoelingd@pldi.net" TargetMode="External"/><Relationship Id="rId5" Type="http://schemas.openxmlformats.org/officeDocument/2006/relationships/hyperlink" Target="mailto:Jim.Pitman@ksoutdoors.com" TargetMode="External"/><Relationship Id="rId4" Type="http://schemas.openxmlformats.org/officeDocument/2006/relationships/hyperlink" Target="mailto:David.Klute@state.co.us" TargetMode="Externa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3.png"/><Relationship Id="rId4" Type="http://schemas.openxmlformats.org/officeDocument/2006/relationships/hyperlink" Target="http://kars.ku.edu/maps/sgpcha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ogo KDWPT 2-Color PT281 PT740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772400" y="6032297"/>
            <a:ext cx="1371600" cy="825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Lesser Prairie-Chicken Range-Wide Conservation Plan: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i="1" dirty="0" smtClean="0"/>
              <a:t>Industry Mitigation Framework</a:t>
            </a:r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9530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WAFWA Lesser Prairie-Chicken Interstate Working Group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9800"/>
            <a:ext cx="9140190" cy="2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~PP261.WAV">
            <a:hlinkClick r:id="" action="ppaction://media"/>
          </p:cNvPr>
          <p:cNvPicPr>
            <a:picLocks noRot="1" noChangeAspect="1"/>
          </p:cNvPicPr>
          <p:nvPr>
            <a:wavAudioFile r:embed="rId1" name="~PP261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  <p:pic>
        <p:nvPicPr>
          <p:cNvPr id="19" name="Picture 18" descr="WAFWA.bmp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5252085"/>
            <a:ext cx="1019628" cy="1605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" descr="C:\Users\jimp\Desktop\Photos\Organization Logos\CPWlogoColor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048000" y="5791200"/>
            <a:ext cx="914400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NGFD.bmp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524000" y="5867400"/>
            <a:ext cx="902043" cy="834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ODWC2.bmp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2200" y="5943600"/>
            <a:ext cx="934570" cy="775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 descr="TPWD.bmp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4724400" y="5867400"/>
            <a:ext cx="838200" cy="83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Mitigation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What are the variables?</a:t>
            </a: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Acres Impacted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Impact Duration</a:t>
            </a:r>
            <a:r>
              <a:rPr lang="en-US" dirty="0" smtClean="0"/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Conservation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Habitat Quality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Habitat Management Cost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Administrative Cost</a:t>
            </a:r>
          </a:p>
          <a:p>
            <a:pPr marL="514350" indent="-514350">
              <a:buNone/>
            </a:pP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Fixed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Fixed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Fixed for WAFWA</a:t>
            </a:r>
            <a:endParaRPr lang="en-US" b="1" dirty="0"/>
          </a:p>
        </p:txBody>
      </p:sp>
      <p:pic>
        <p:nvPicPr>
          <p:cNvPr id="10" name="~PP2587.WAV">
            <a:hlinkClick r:id="" action="ppaction://media"/>
          </p:cNvPr>
          <p:cNvPicPr>
            <a:picLocks noRot="1" noChangeAspect="1"/>
          </p:cNvPicPr>
          <p:nvPr>
            <a:wavAudioFile r:embed="rId1" name="~PP258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Mitigation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How are the costs calculated?</a:t>
            </a:r>
            <a:endParaRPr lang="en-US" sz="3100" i="1" dirty="0"/>
          </a:p>
        </p:txBody>
      </p:sp>
      <p:grpSp>
        <p:nvGrpSpPr>
          <p:cNvPr id="58" name="Group 57"/>
          <p:cNvGrpSpPr/>
          <p:nvPr/>
        </p:nvGrpSpPr>
        <p:grpSpPr>
          <a:xfrm>
            <a:off x="152400" y="1600200"/>
            <a:ext cx="8839200" cy="2448818"/>
            <a:chOff x="152400" y="2590800"/>
            <a:chExt cx="8839200" cy="2448818"/>
          </a:xfrm>
        </p:grpSpPr>
        <p:sp>
          <p:nvSpPr>
            <p:cNvPr id="6" name="TextBox 5"/>
            <p:cNvSpPr txBox="1"/>
            <p:nvPr/>
          </p:nvSpPr>
          <p:spPr>
            <a:xfrm>
              <a:off x="152400" y="2590800"/>
              <a:ext cx="1295400" cy="70788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smtClean="0"/>
                <a:t>Mitigation Cost</a:t>
              </a:r>
              <a:endParaRPr lang="en-US" sz="2000" b="1" u="sng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52600" y="2667000"/>
              <a:ext cx="10668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Impact</a:t>
              </a:r>
            </a:p>
            <a:p>
              <a:pPr algn="ctr"/>
              <a:r>
                <a:rPr lang="en-US" sz="1600" b="1" dirty="0" smtClean="0"/>
                <a:t>Acres</a:t>
              </a:r>
              <a:endParaRPr lang="en-US" sz="1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2667001"/>
              <a:ext cx="10668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Impact</a:t>
              </a:r>
            </a:p>
            <a:p>
              <a:pPr algn="ctr"/>
              <a:r>
                <a:rPr lang="en-US" sz="1600" b="1" dirty="0" smtClean="0"/>
                <a:t>Duration</a:t>
              </a:r>
              <a:endParaRPr lang="en-US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43400" y="2667001"/>
              <a:ext cx="13716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Conservation</a:t>
              </a:r>
            </a:p>
            <a:p>
              <a:pPr algn="ctr"/>
              <a:r>
                <a:rPr lang="en-US" sz="1600" b="1" dirty="0" smtClean="0"/>
                <a:t>Ratio</a:t>
              </a:r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1600" y="2819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=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19800" y="2667000"/>
              <a:ext cx="12192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Habitat Quality</a:t>
              </a:r>
              <a:endParaRPr lang="en-US" sz="16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67600" y="2667000"/>
              <a:ext cx="15240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Management &amp; Admin Cost</a:t>
              </a:r>
              <a:endParaRPr lang="en-US" sz="1600" b="1" dirty="0"/>
            </a:p>
          </p:txBody>
        </p:sp>
        <p:cxnSp>
          <p:nvCxnSpPr>
            <p:cNvPr id="21" name="Straight Arrow Connector 20"/>
            <p:cNvCxnSpPr>
              <a:stCxn id="9" idx="2"/>
            </p:cNvCxnSpPr>
            <p:nvPr/>
          </p:nvCxnSpPr>
          <p:spPr>
            <a:xfrm>
              <a:off x="3581400" y="3251776"/>
              <a:ext cx="2590800" cy="7106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524000" y="3962400"/>
              <a:ext cx="1295400" cy="70788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Mitigation Cost</a:t>
              </a:r>
              <a:endParaRPr lang="en-US" sz="20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6600" y="4038600"/>
              <a:ext cx="10668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Impact</a:t>
              </a:r>
            </a:p>
            <a:p>
              <a:pPr algn="ctr"/>
              <a:r>
                <a:rPr lang="en-US" sz="1600" b="1" dirty="0" smtClean="0"/>
                <a:t>Acres</a:t>
              </a:r>
              <a:endParaRPr lang="en-US" sz="16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48200" y="4038600"/>
              <a:ext cx="12192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Habitat Quality</a:t>
              </a:r>
              <a:endParaRPr lang="en-US" sz="16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72200" y="3962400"/>
              <a:ext cx="1524000" cy="107721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20-year Mitigation Management &amp; Admin Cost</a:t>
              </a:r>
              <a:endParaRPr lang="en-US" sz="1600" b="1" dirty="0"/>
            </a:p>
          </p:txBody>
        </p:sp>
        <p:cxnSp>
          <p:nvCxnSpPr>
            <p:cNvPr id="38" name="Straight Arrow Connector 37"/>
            <p:cNvCxnSpPr>
              <a:stCxn id="12" idx="2"/>
              <a:endCxn id="29" idx="0"/>
            </p:cNvCxnSpPr>
            <p:nvPr/>
          </p:nvCxnSpPr>
          <p:spPr>
            <a:xfrm>
              <a:off x="5029200" y="3251776"/>
              <a:ext cx="1905000" cy="7106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19" idx="2"/>
            </p:cNvCxnSpPr>
            <p:nvPr/>
          </p:nvCxnSpPr>
          <p:spPr>
            <a:xfrm flipH="1">
              <a:off x="7620000" y="3251775"/>
              <a:ext cx="609600" cy="7106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2895600" y="41148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=</a:t>
              </a:r>
              <a:endParaRPr lang="en-US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67200" y="4191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x</a:t>
              </a:r>
              <a:endParaRPr lang="en-US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67400" y="4191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x</a:t>
              </a:r>
              <a:endParaRPr lang="en-US" b="1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81000" y="4038600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/>
              <a:t>For the rest of the presentation:</a:t>
            </a:r>
          </a:p>
          <a:p>
            <a:pPr marL="514350" indent="-514350" algn="ctr"/>
            <a:endParaRPr lang="en-US" sz="3200" b="1" dirty="0" smtClean="0"/>
          </a:p>
          <a:p>
            <a:pPr marL="514350" indent="-514350">
              <a:buAutoNum type="arabicPeriod"/>
            </a:pPr>
            <a:r>
              <a:rPr lang="en-US" sz="3200" b="1" dirty="0" smtClean="0"/>
              <a:t>Define variables and discuss how they function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Work through examples</a:t>
            </a:r>
          </a:p>
          <a:p>
            <a:pPr marL="514350" indent="-514350" algn="ctr">
              <a:buAutoNum type="arabicPeriod"/>
            </a:pPr>
            <a:endParaRPr lang="en-US" sz="32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27432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40386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56388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71628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x</a:t>
            </a:r>
            <a:endParaRPr lang="en-US" b="1" dirty="0"/>
          </a:p>
        </p:txBody>
      </p:sp>
      <p:pic>
        <p:nvPicPr>
          <p:cNvPr id="66" name="~PP3194.WAV">
            <a:hlinkClick r:id="" action="ppaction://media"/>
          </p:cNvPr>
          <p:cNvPicPr>
            <a:picLocks noRot="1" noChangeAspect="1"/>
          </p:cNvPicPr>
          <p:nvPr>
            <a:wavAudioFile r:embed="rId1" name="~PP319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Impact Acreage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Impact Acreage = New impact acres – overlapping prior impact acres</a:t>
            </a:r>
          </a:p>
          <a:p>
            <a:endParaRPr lang="en-US" sz="900" dirty="0" smtClean="0"/>
          </a:p>
          <a:p>
            <a:endParaRPr lang="en-US" sz="900" dirty="0" smtClean="0"/>
          </a:p>
          <a:p>
            <a:r>
              <a:rPr lang="en-US" dirty="0" smtClean="0"/>
              <a:t>Buffer overlap incentivizes clustering of development to directly reduce mitigation costs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219200"/>
            <a:ext cx="4591225" cy="547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~PP1569.WAV">
            <a:hlinkClick r:id="" action="ppaction://media"/>
          </p:cNvPr>
          <p:cNvPicPr>
            <a:picLocks noRot="1" noChangeAspect="1"/>
          </p:cNvPicPr>
          <p:nvPr>
            <a:wavAudioFile r:embed="rId1" name="~PP156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Impact Buffers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 dirty="0" smtClean="0"/>
              <a:t>Represent habitat loss due to development</a:t>
            </a:r>
          </a:p>
          <a:p>
            <a:r>
              <a:rPr lang="en-US" dirty="0" smtClean="0"/>
              <a:t>Simplified based on public feedback</a:t>
            </a:r>
          </a:p>
          <a:p>
            <a:r>
              <a:rPr lang="en-US" dirty="0" smtClean="0"/>
              <a:t>Single distance based on best available science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0292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We need your feedback to ensure that the buffer list is representative of development practices for all industries</a:t>
            </a:r>
            <a:r>
              <a:rPr lang="en-US" sz="2400" b="1" dirty="0" smtClean="0"/>
              <a:t>. 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886200" cy="549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30.WAV">
            <a:hlinkClick r:id="" action="ppaction://media"/>
          </p:cNvPr>
          <p:cNvPicPr>
            <a:picLocks noRot="1" noChangeAspect="1"/>
          </p:cNvPicPr>
          <p:nvPr>
            <a:wavAudioFile r:embed="rId1" name="~PP30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Duration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All impacts are assessed  for 20 years and considered permanent</a:t>
            </a:r>
          </a:p>
          <a:p>
            <a:r>
              <a:rPr lang="en-US" dirty="0" smtClean="0"/>
              <a:t>Funds an endowment to pay for permanent offsets</a:t>
            </a:r>
          </a:p>
          <a:p>
            <a:pPr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Costs for remediated impacts may be credited to future impacts elsewhere</a:t>
            </a:r>
          </a:p>
        </p:txBody>
      </p:sp>
      <p:pic>
        <p:nvPicPr>
          <p:cNvPr id="22532" name="Picture 4" descr="http://tau0.files.wordpress.com/2013/02/pumpj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4223943" cy="2971800"/>
          </a:xfrm>
          <a:prstGeom prst="rect">
            <a:avLst/>
          </a:prstGeom>
          <a:noFill/>
        </p:spPr>
      </p:pic>
      <p:pic>
        <p:nvPicPr>
          <p:cNvPr id="8" name="~PP1999.WAV">
            <a:hlinkClick r:id="" action="ppaction://media"/>
          </p:cNvPr>
          <p:cNvPicPr>
            <a:picLocks noRot="1" noChangeAspect="1"/>
          </p:cNvPicPr>
          <p:nvPr>
            <a:wavAudioFile r:embed="rId1" name="~PP199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Ratio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4114800" cy="3382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Population goal is an average of 67,000 birds</a:t>
            </a:r>
          </a:p>
          <a:p>
            <a:r>
              <a:rPr lang="en-US" sz="2800" dirty="0" smtClean="0"/>
              <a:t>2X the 2012 range-wide aerial survey population estimate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4571999" y="1190047"/>
            <a:ext cx="4572001" cy="5667953"/>
            <a:chOff x="4571999" y="1190047"/>
            <a:chExt cx="4572001" cy="566795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1999" y="1190047"/>
              <a:ext cx="4572001" cy="5667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410200" y="5105400"/>
              <a:ext cx="914400" cy="4616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8,000</a:t>
              </a:r>
              <a:endParaRPr lang="en-US" sz="2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39000" y="3200400"/>
              <a:ext cx="1056071" cy="4616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24,000</a:t>
              </a:r>
              <a:endParaRPr lang="en-US" sz="2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0" y="2667000"/>
              <a:ext cx="1042273" cy="4616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10,000</a:t>
              </a:r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81800" y="1752600"/>
              <a:ext cx="1066799" cy="4616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25,000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1001" y="1524000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Fixed 2:1 Impact</a:t>
            </a:r>
          </a:p>
          <a:p>
            <a:pPr algn="ctr"/>
            <a:r>
              <a:rPr lang="en-US" sz="3200" b="1" dirty="0" smtClean="0"/>
              <a:t>to Offset Ratio</a:t>
            </a:r>
            <a:endParaRPr lang="en-US" sz="3200" b="1" dirty="0"/>
          </a:p>
        </p:txBody>
      </p:sp>
      <p:pic>
        <p:nvPicPr>
          <p:cNvPr id="13" name="~PP3753.WAV">
            <a:hlinkClick r:id="" action="ppaction://media"/>
          </p:cNvPr>
          <p:cNvPicPr>
            <a:picLocks noRot="1" noChangeAspect="1"/>
          </p:cNvPicPr>
          <p:nvPr>
            <a:wavAudioFile r:embed="rId1" name="~PP375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Habitat Evaluation Guide</a:t>
            </a:r>
            <a:br>
              <a:rPr lang="en-US" dirty="0" smtClean="0"/>
            </a:br>
            <a:r>
              <a:rPr lang="en-US" sz="3100" i="1" dirty="0" smtClean="0"/>
              <a:t>How does it work?</a:t>
            </a: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 smtClean="0"/>
              <a:t>Rapid habitat evaluation based on 4 categorical variables</a:t>
            </a:r>
          </a:p>
          <a:p>
            <a:endParaRPr lang="en-US" sz="9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Vegetative cover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Vegetative composition (preferred grasses and shrubs)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Presence of tall woody vegetation (i.e. mesquite or cedar)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Availability of suitable habitat within 1 mile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3216" y="1371600"/>
            <a:ext cx="343824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657600"/>
            <a:ext cx="3419475" cy="228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481.WAV">
            <a:hlinkClick r:id="" action="ppaction://media"/>
          </p:cNvPr>
          <p:cNvPicPr>
            <a:picLocks noRot="1" noChangeAspect="1"/>
          </p:cNvPicPr>
          <p:nvPr>
            <a:wavAudioFile r:embed="rId1" name="~PP481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Habitat Evaluation Guide</a:t>
            </a:r>
            <a:br>
              <a:rPr lang="en-US" dirty="0" smtClean="0"/>
            </a:br>
            <a:r>
              <a:rPr lang="en-US" sz="2800" i="1" dirty="0" smtClean="0"/>
              <a:t>Incentivizing Avoidance and Minimization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/>
          </a:bodyPr>
          <a:lstStyle/>
          <a:p>
            <a:endParaRPr lang="en-US" sz="900" dirty="0" smtClean="0"/>
          </a:p>
          <a:p>
            <a:r>
              <a:rPr lang="en-US" sz="2800" dirty="0" smtClean="0"/>
              <a:t>Higher quality habitat costs more, lower quality habitat and cropland costs less</a:t>
            </a:r>
          </a:p>
          <a:p>
            <a:endParaRPr lang="en-US" sz="900" dirty="0" smtClean="0"/>
          </a:p>
          <a:p>
            <a:r>
              <a:rPr lang="en-US" sz="2800" dirty="0" smtClean="0"/>
              <a:t>Cropland with no rangeland in the vicinity scores a 0, which means no cost beyond enrollment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3216" y="1371600"/>
            <a:ext cx="343824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657600"/>
            <a:ext cx="3419475" cy="228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1112.WAV">
            <a:hlinkClick r:id="" action="ppaction://media"/>
          </p:cNvPr>
          <p:cNvPicPr>
            <a:picLocks noRot="1" noChangeAspect="1"/>
          </p:cNvPicPr>
          <p:nvPr>
            <a:wavAudioFile r:embed="rId1" name="~PP1112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is the management/admin cost?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5105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Based on </a:t>
            </a:r>
            <a:r>
              <a:rPr lang="en-US" b="1" u="sng" dirty="0" smtClean="0"/>
              <a:t>actual NRCS and FSA practice costs</a:t>
            </a:r>
            <a:r>
              <a:rPr lang="en-US" u="sng" dirty="0" smtClean="0"/>
              <a:t> </a:t>
            </a:r>
            <a:r>
              <a:rPr lang="en-US" dirty="0" smtClean="0"/>
              <a:t>for restoration and maintenance of LEPC habitat</a:t>
            </a:r>
          </a:p>
          <a:p>
            <a:pPr lvl="1"/>
            <a:r>
              <a:rPr lang="en-US" dirty="0" smtClean="0"/>
              <a:t>Restoration = native seeding and mechanical brush control</a:t>
            </a:r>
          </a:p>
          <a:p>
            <a:pPr lvl="1"/>
            <a:r>
              <a:rPr lang="en-US" dirty="0" smtClean="0"/>
              <a:t>Maintenance = grazing, fire, CRP costs, and easement costs</a:t>
            </a:r>
          </a:p>
          <a:p>
            <a:pPr lvl="1"/>
            <a:r>
              <a:rPr lang="en-US" dirty="0" smtClean="0"/>
              <a:t>Includes estimates of how much restoration and maintenance are required</a:t>
            </a:r>
          </a:p>
          <a:p>
            <a:pPr lvl="1"/>
            <a:r>
              <a:rPr lang="en-US" dirty="0" smtClean="0"/>
              <a:t>WAFWA admin cost fixed at 15%</a:t>
            </a:r>
          </a:p>
          <a:p>
            <a:pPr lvl="1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Individual cost estimates for each </a:t>
            </a:r>
            <a:r>
              <a:rPr lang="en-US" b="1" dirty="0" err="1" smtClean="0"/>
              <a:t>ecoregion</a:t>
            </a:r>
            <a:endParaRPr lang="en-US" b="1" dirty="0" smtClean="0"/>
          </a:p>
        </p:txBody>
      </p:sp>
      <p:grpSp>
        <p:nvGrpSpPr>
          <p:cNvPr id="4" name="Group 4"/>
          <p:cNvGrpSpPr/>
          <p:nvPr/>
        </p:nvGrpSpPr>
        <p:grpSpPr>
          <a:xfrm>
            <a:off x="5257800" y="1981200"/>
            <a:ext cx="3886200" cy="3677696"/>
            <a:chOff x="4572000" y="1752600"/>
            <a:chExt cx="4470400" cy="348614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752600"/>
              <a:ext cx="2336612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4" descr="http://www.fs.fed.us/fire/fmt/contest/images/2006-prescribed3r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5600" y="1752600"/>
              <a:ext cx="2336800" cy="1752600"/>
            </a:xfrm>
            <a:prstGeom prst="rect">
              <a:avLst/>
            </a:prstGeom>
            <a:noFill/>
          </p:spPr>
        </p:pic>
        <p:pic>
          <p:nvPicPr>
            <p:cNvPr id="8" name="Picture 6" descr="http://cnga.org/yahoo_site_admin/assets/images/Field-Practices2012-Site-12032012-after.340120649_st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3429000"/>
              <a:ext cx="3175000" cy="1785938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29399" y="3428999"/>
              <a:ext cx="2413000" cy="1809750"/>
            </a:xfrm>
            <a:prstGeom prst="rect">
              <a:avLst/>
            </a:prstGeom>
            <a:noFill/>
            <a:ln w="63500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" name="~PP1139.WAV">
            <a:hlinkClick r:id="" action="ppaction://media"/>
          </p:cNvPr>
          <p:cNvPicPr>
            <a:picLocks noRot="1" noChangeAspect="1"/>
          </p:cNvPicPr>
          <p:nvPr>
            <a:wavAudioFile r:embed="rId1" name="~PP1139.WAV"/>
          </p:nvPr>
        </p:nvPicPr>
        <p:blipFill>
          <a:blip r:embed="rId7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Ecoregional Habitat Management Costs</a:t>
            </a:r>
            <a:endParaRPr lang="en-US" sz="3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286000" y="990600"/>
            <a:ext cx="4572001" cy="5667953"/>
            <a:chOff x="2286000" y="1190047"/>
            <a:chExt cx="4572001" cy="566795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0" y="1190047"/>
              <a:ext cx="4572001" cy="566795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048000" y="5152447"/>
              <a:ext cx="1143000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b="1" dirty="0" smtClean="0"/>
                <a:t>$37.62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29200" y="3247447"/>
              <a:ext cx="1143000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b="1" dirty="0" smtClean="0"/>
                <a:t>$56.63</a:t>
              </a:r>
              <a:endParaRPr lang="en-US" sz="26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86200" y="2590800"/>
              <a:ext cx="1116011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/>
                <a:t>$22.50</a:t>
              </a:r>
              <a:endParaRPr lang="en-US" sz="2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0" y="1723447"/>
              <a:ext cx="1143000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b="1" dirty="0" smtClean="0"/>
                <a:t>$34.69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62200" y="3276600"/>
            <a:ext cx="243840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Per acre/per year</a:t>
            </a:r>
            <a:endParaRPr lang="en-US" sz="2400" b="1" dirty="0"/>
          </a:p>
        </p:txBody>
      </p:sp>
      <p:pic>
        <p:nvPicPr>
          <p:cNvPr id="12" name="~PP1982.WAV">
            <a:hlinkClick r:id="" action="ppaction://media"/>
          </p:cNvPr>
          <p:cNvPicPr>
            <a:picLocks noRot="1" noChangeAspect="1"/>
          </p:cNvPicPr>
          <p:nvPr>
            <a:wavAudioFile r:embed="rId1" name="~PP198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Mitigation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 smtClean="0"/>
              <a:t>Preclude the need to list or provide a pathway to delist the species</a:t>
            </a:r>
          </a:p>
          <a:p>
            <a:pPr lvl="0"/>
            <a:r>
              <a:rPr lang="en-US" dirty="0" smtClean="0"/>
              <a:t>Based on </a:t>
            </a:r>
            <a:r>
              <a:rPr lang="en-US" b="1" u="sng" dirty="0" smtClean="0"/>
              <a:t>actual costs</a:t>
            </a:r>
            <a:r>
              <a:rPr lang="en-US" dirty="0" smtClean="0"/>
              <a:t> fo</a:t>
            </a:r>
            <a:r>
              <a:rPr lang="en-US" dirty="0" smtClean="0"/>
              <a:t>r habitat management and restoration</a:t>
            </a:r>
            <a:r>
              <a:rPr lang="en-US" dirty="0" smtClean="0"/>
              <a:t> </a:t>
            </a:r>
            <a:endParaRPr lang="en-US" dirty="0" smtClean="0"/>
          </a:p>
          <a:p>
            <a:pPr lvl="0"/>
            <a:r>
              <a:rPr lang="en-US" dirty="0" smtClean="0"/>
              <a:t>Develop </a:t>
            </a:r>
            <a:r>
              <a:rPr lang="en-US" dirty="0" smtClean="0"/>
              <a:t>a system that adequately addresses the unique challenges related to mitigation on private lands</a:t>
            </a:r>
          </a:p>
          <a:p>
            <a:pPr lvl="0"/>
            <a:r>
              <a:rPr lang="en-US" dirty="0" smtClean="0"/>
              <a:t>Maximum </a:t>
            </a:r>
            <a:r>
              <a:rPr lang="en-US" dirty="0"/>
              <a:t>flexibility possible for </a:t>
            </a:r>
            <a:r>
              <a:rPr lang="en-US" dirty="0" smtClean="0"/>
              <a:t>industry</a:t>
            </a:r>
          </a:p>
          <a:p>
            <a:pPr lvl="0"/>
            <a:r>
              <a:rPr lang="en-US" dirty="0" smtClean="0"/>
              <a:t>Meet US Fish and Wildlife Service requirements for avoidance and minimization</a:t>
            </a:r>
          </a:p>
          <a:p>
            <a:pPr lvl="0"/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3" name="~PP1555.WAV">
            <a:hlinkClick r:id="" action="ppaction://media"/>
          </p:cNvPr>
          <p:cNvPicPr>
            <a:picLocks noRot="1" noChangeAspect="1"/>
          </p:cNvPicPr>
          <p:nvPr>
            <a:wavAudioFile r:embed="rId1" name="~PP155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b="1" dirty="0" smtClean="0"/>
              <a:t>CHAT Weightings</a:t>
            </a: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Costs are weighted by CHAT category</a:t>
            </a:r>
          </a:p>
          <a:p>
            <a:pPr lvl="1"/>
            <a:r>
              <a:rPr lang="en-US" dirty="0" smtClean="0"/>
              <a:t>Maintenance: 75%-135%</a:t>
            </a:r>
          </a:p>
          <a:p>
            <a:pPr lvl="1"/>
            <a:r>
              <a:rPr lang="en-US" dirty="0" smtClean="0"/>
              <a:t>Restoration: 75%-110%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Managing for optimal habitat requires more than NRCS specs</a:t>
            </a:r>
          </a:p>
          <a:p>
            <a:pPr lvl="1"/>
            <a:r>
              <a:rPr lang="en-US" dirty="0" smtClean="0"/>
              <a:t>Incentivize enrollment to meet habitat goals</a:t>
            </a:r>
          </a:p>
          <a:p>
            <a:pPr lvl="1"/>
            <a:r>
              <a:rPr lang="en-US" dirty="0" smtClean="0"/>
              <a:t>Higher mitigation cost in CHAT1, lower in CHAT4</a:t>
            </a:r>
          </a:p>
          <a:p>
            <a:pPr lvl="1"/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76400"/>
            <a:ext cx="419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656.WAV">
            <a:hlinkClick r:id="" action="ppaction://media"/>
          </p:cNvPr>
          <p:cNvPicPr>
            <a:picLocks noRot="1" noChangeAspect="1"/>
          </p:cNvPicPr>
          <p:nvPr>
            <a:wavAudioFile r:embed="rId1" name="~PP65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Management and Admin Cost Per Acre</a:t>
            </a:r>
            <a:br>
              <a:rPr lang="en-US" sz="3600" dirty="0" smtClean="0"/>
            </a:br>
            <a:r>
              <a:rPr lang="en-US" sz="2600" i="1" dirty="0" smtClean="0"/>
              <a:t>For high-quality, </a:t>
            </a:r>
            <a:r>
              <a:rPr lang="en-US" sz="2600" i="1" dirty="0" err="1" smtClean="0"/>
              <a:t>unimpacted</a:t>
            </a:r>
            <a:r>
              <a:rPr lang="en-US" sz="2600" i="1" dirty="0" smtClean="0"/>
              <a:t> rangeland</a:t>
            </a:r>
            <a:endParaRPr lang="en-US" sz="2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8077200" cy="533400"/>
          </a:xfrm>
        </p:spPr>
        <p:txBody>
          <a:bodyPr/>
          <a:lstStyle/>
          <a:p>
            <a:pPr algn="ctr">
              <a:buNone/>
            </a:pPr>
            <a:r>
              <a:rPr lang="en-US" sz="2400" b="1" u="sng" dirty="0" err="1" smtClean="0"/>
              <a:t>Sandsage</a:t>
            </a:r>
            <a:r>
              <a:rPr lang="en-US" sz="2400" b="1" u="sng" dirty="0" smtClean="0"/>
              <a:t> Prairie </a:t>
            </a:r>
            <a:r>
              <a:rPr lang="en-US" sz="2400" b="1" u="sng" dirty="0" err="1" smtClean="0"/>
              <a:t>Ecoregion</a:t>
            </a:r>
            <a:r>
              <a:rPr lang="en-US" sz="2400" b="1" u="sng" dirty="0" smtClean="0"/>
              <a:t> --$22.50/acre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7200" y="2057400"/>
          <a:ext cx="8305800" cy="3657600"/>
        </p:xfrm>
        <a:graphic>
          <a:graphicData uri="http://schemas.openxmlformats.org/drawingml/2006/table">
            <a:tbl>
              <a:tblPr/>
              <a:tblGrid>
                <a:gridCol w="2899194"/>
                <a:gridCol w="1520406"/>
                <a:gridCol w="1371600"/>
                <a:gridCol w="1295400"/>
                <a:gridCol w="1219200"/>
              </a:tblGrid>
              <a:tr h="609600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CHAT 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CHAT 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CHAT 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CHAT 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Management Cost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$29.53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$23.62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$21.99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$19.74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Administration Cost (15%)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$4.43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$3.54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$3.30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$2.96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Annual Unit Cost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$33.96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$27.16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$25.29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$22.70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Lifetime Unit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Cost (20 years)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$679.13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$543.28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$505.78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$454.04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Double Lifetime Unit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Cost (2:1)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$1,358.26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$1,086.55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$1,011.57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$908.09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~PP3164.WAV">
            <a:hlinkClick r:id="" action="ppaction://media"/>
          </p:cNvPr>
          <p:cNvPicPr>
            <a:picLocks noRot="1" noChangeAspect="1"/>
          </p:cNvPicPr>
          <p:nvPr>
            <a:wavAudioFile r:embed="rId1" name="~PP316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Mitigations, Management, </a:t>
            </a:r>
            <a:r>
              <a:rPr lang="en-US" dirty="0" smtClean="0"/>
              <a:t>and Admin Cost Per </a:t>
            </a:r>
            <a:r>
              <a:rPr lang="en-US" dirty="0" smtClean="0"/>
              <a:t>Acre (MMA)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For high quality, </a:t>
            </a:r>
            <a:r>
              <a:rPr lang="en-US" sz="3100" i="1" dirty="0" err="1" smtClean="0"/>
              <a:t>unimpacted</a:t>
            </a:r>
            <a:r>
              <a:rPr lang="en-US" sz="3100" i="1" dirty="0" smtClean="0"/>
              <a:t> rangeland</a:t>
            </a:r>
            <a:endParaRPr lang="en-US" sz="3100" i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1" y="1904997"/>
          <a:ext cx="8229599" cy="3733802"/>
        </p:xfrm>
        <a:graphic>
          <a:graphicData uri="http://schemas.openxmlformats.org/drawingml/2006/table">
            <a:tbl>
              <a:tblPr/>
              <a:tblGrid>
                <a:gridCol w="1750423"/>
                <a:gridCol w="1619794"/>
                <a:gridCol w="1619794"/>
                <a:gridCol w="1619794"/>
                <a:gridCol w="1619794"/>
              </a:tblGrid>
              <a:tr h="7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Ecoregion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CHAT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CHAT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CHAT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CHAT 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Mixed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Grass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$3,203.76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$2,763.17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$2,422.26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$2,159.10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Sand Sage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$1,358.26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$1,086.55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$1,011.57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$908.09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Shinnery Oak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$2,095.68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$1,844.59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$1,591.19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$1,415.52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7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Shortgrass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$2,006.81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$1,646.53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$1,502.03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$1,345.22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~PP3695.WAV">
            <a:hlinkClick r:id="" action="ppaction://media"/>
          </p:cNvPr>
          <p:cNvPicPr>
            <a:picLocks noRot="1" noChangeAspect="1"/>
          </p:cNvPicPr>
          <p:nvPr>
            <a:wavAudioFile r:embed="rId1" name="~PP369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Where are mitigation costs lowest?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8195"/>
            <a:ext cx="4191000" cy="59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38195"/>
            <a:ext cx="4191000" cy="59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483.WAV">
            <a:hlinkClick r:id="" action="ppaction://media"/>
          </p:cNvPr>
          <p:cNvPicPr>
            <a:picLocks noRot="1" noChangeAspect="1"/>
          </p:cNvPicPr>
          <p:nvPr>
            <a:wavAudioFile r:embed="rId1" name="~PP483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are mitigation costs lowest?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1981200"/>
          </a:xfrm>
        </p:spPr>
        <p:txBody>
          <a:bodyPr/>
          <a:lstStyle/>
          <a:p>
            <a:pPr>
              <a:buNone/>
            </a:pPr>
            <a:r>
              <a:rPr lang="en-US" b="1" u="sng" dirty="0" smtClean="0"/>
              <a:t>Cropland</a:t>
            </a:r>
          </a:p>
          <a:p>
            <a:r>
              <a:rPr lang="en-US" sz="2400" dirty="0" smtClean="0"/>
              <a:t>Habitat Focal Areas—20.8%</a:t>
            </a:r>
          </a:p>
          <a:p>
            <a:r>
              <a:rPr lang="en-US" sz="2400" dirty="0" smtClean="0"/>
              <a:t>Connectivity Zones—22.8%</a:t>
            </a:r>
          </a:p>
          <a:p>
            <a:r>
              <a:rPr lang="en-US" sz="2400" dirty="0" smtClean="0"/>
              <a:t>CHAT 3-4—35%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2057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u="sng" dirty="0" smtClean="0"/>
              <a:t>Impact Buffers</a:t>
            </a:r>
          </a:p>
          <a:p>
            <a:r>
              <a:rPr lang="en-US" sz="2400" dirty="0" smtClean="0"/>
              <a:t>Habitat Focal Areas—18.8%</a:t>
            </a:r>
          </a:p>
          <a:p>
            <a:r>
              <a:rPr lang="en-US" sz="2400" dirty="0" smtClean="0"/>
              <a:t>Connectivity Zones—26.3%</a:t>
            </a:r>
          </a:p>
          <a:p>
            <a:r>
              <a:rPr lang="en-US" sz="2400" dirty="0" smtClean="0"/>
              <a:t>CHAT 3-4—28.9%</a:t>
            </a:r>
            <a:endParaRPr lang="en-US" sz="2400" dirty="0"/>
          </a:p>
        </p:txBody>
      </p:sp>
      <p:pic>
        <p:nvPicPr>
          <p:cNvPr id="7170" name="Picture 2" descr="http://www.anvilknitwearcsr.com/wp-content/uploads/2011/11/2011drought_crop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200400"/>
            <a:ext cx="2946400" cy="2209800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200400"/>
            <a:ext cx="303757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54283" y="5562600"/>
            <a:ext cx="5507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smtClean="0"/>
              <a:t>More than 40% of the EOR +10 </a:t>
            </a:r>
            <a:endParaRPr lang="en-US" sz="32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17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Spatial data provided to participants to minimize impacts and costs</a:t>
            </a:r>
            <a:endParaRPr lang="en-US" sz="2400" b="1" dirty="0"/>
          </a:p>
        </p:txBody>
      </p:sp>
      <p:pic>
        <p:nvPicPr>
          <p:cNvPr id="10" name="~PP837.WAV">
            <a:hlinkClick r:id="" action="ppaction://media"/>
          </p:cNvPr>
          <p:cNvPicPr>
            <a:picLocks noRot="1" noChangeAspect="1"/>
          </p:cNvPicPr>
          <p:nvPr>
            <a:wavAudioFile r:embed="rId1" name="~PP83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Mitigation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How are the costs calculated?</a:t>
            </a:r>
            <a:endParaRPr lang="en-US" sz="3100" i="1" dirty="0"/>
          </a:p>
        </p:txBody>
      </p:sp>
      <p:grpSp>
        <p:nvGrpSpPr>
          <p:cNvPr id="3" name="Group 57"/>
          <p:cNvGrpSpPr/>
          <p:nvPr/>
        </p:nvGrpSpPr>
        <p:grpSpPr>
          <a:xfrm>
            <a:off x="152400" y="1600200"/>
            <a:ext cx="8839200" cy="2448818"/>
            <a:chOff x="152400" y="2590800"/>
            <a:chExt cx="8839200" cy="2448818"/>
          </a:xfrm>
        </p:grpSpPr>
        <p:sp>
          <p:nvSpPr>
            <p:cNvPr id="6" name="TextBox 5"/>
            <p:cNvSpPr txBox="1"/>
            <p:nvPr/>
          </p:nvSpPr>
          <p:spPr>
            <a:xfrm>
              <a:off x="152400" y="2590800"/>
              <a:ext cx="1295400" cy="70788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Mitigation Cost</a:t>
              </a:r>
              <a:endParaRPr lang="en-US" sz="2000" b="1" u="sng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52600" y="2667000"/>
              <a:ext cx="10668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Impact</a:t>
              </a:r>
            </a:p>
            <a:p>
              <a:pPr algn="ctr"/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Acres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2667001"/>
              <a:ext cx="10668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Impact</a:t>
              </a:r>
            </a:p>
            <a:p>
              <a:pPr algn="ctr"/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Duration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43400" y="2667001"/>
              <a:ext cx="13716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Conservation</a:t>
              </a:r>
            </a:p>
            <a:p>
              <a:pPr algn="ctr"/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Ratio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1600" y="2819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=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19800" y="2667000"/>
              <a:ext cx="12192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Habitat Quality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67600" y="2667000"/>
              <a:ext cx="15240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Management &amp; Admin Cost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9" idx="2"/>
            </p:cNvCxnSpPr>
            <p:nvPr/>
          </p:nvCxnSpPr>
          <p:spPr>
            <a:xfrm>
              <a:off x="3581400" y="3251776"/>
              <a:ext cx="2590800" cy="71062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524000" y="3962400"/>
              <a:ext cx="1295400" cy="70788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smtClean="0"/>
                <a:t>Mitigation Cost</a:t>
              </a:r>
              <a:endParaRPr lang="en-US" sz="2000" b="1" u="sng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6600" y="4038600"/>
              <a:ext cx="10668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Impact</a:t>
              </a:r>
            </a:p>
            <a:p>
              <a:pPr algn="ctr"/>
              <a:r>
                <a:rPr lang="en-US" sz="1600" b="1" dirty="0" smtClean="0"/>
                <a:t>Acres</a:t>
              </a:r>
              <a:endParaRPr lang="en-US" sz="16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48200" y="4038600"/>
              <a:ext cx="1219200" cy="5847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Habitat Quality</a:t>
              </a:r>
              <a:endParaRPr lang="en-US" sz="16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72200" y="3962400"/>
              <a:ext cx="1524000" cy="107721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20-year Mitigation Management &amp; Admin Cost</a:t>
              </a:r>
              <a:endParaRPr lang="en-US" sz="1600" b="1" dirty="0"/>
            </a:p>
          </p:txBody>
        </p:sp>
        <p:cxnSp>
          <p:nvCxnSpPr>
            <p:cNvPr id="38" name="Straight Arrow Connector 37"/>
            <p:cNvCxnSpPr>
              <a:stCxn id="12" idx="2"/>
              <a:endCxn id="29" idx="0"/>
            </p:cNvCxnSpPr>
            <p:nvPr/>
          </p:nvCxnSpPr>
          <p:spPr>
            <a:xfrm>
              <a:off x="5029200" y="3251776"/>
              <a:ext cx="1905000" cy="71062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19" idx="2"/>
            </p:cNvCxnSpPr>
            <p:nvPr/>
          </p:nvCxnSpPr>
          <p:spPr>
            <a:xfrm flipH="1">
              <a:off x="7620000" y="3251775"/>
              <a:ext cx="609600" cy="710625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2895600" y="41148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=</a:t>
              </a:r>
              <a:endParaRPr lang="en-US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67200" y="4191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x</a:t>
              </a:r>
              <a:endParaRPr lang="en-US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67400" y="41910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x</a:t>
              </a:r>
              <a:endParaRPr lang="en-US" b="1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81000" y="4038600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/>
              <a:t>For the rest of the presentation:</a:t>
            </a:r>
          </a:p>
          <a:p>
            <a:pPr marL="514350" indent="-514350" algn="ctr"/>
            <a:endParaRPr lang="en-US" sz="3200" b="1" dirty="0" smtClean="0"/>
          </a:p>
          <a:p>
            <a:pPr marL="514350" indent="-514350">
              <a:buAutoNum type="arabicPeriod"/>
            </a:pP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Define variables and discuss how they function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Work through examples</a:t>
            </a:r>
          </a:p>
          <a:p>
            <a:pPr marL="514350" indent="-514350" algn="ctr">
              <a:buAutoNum type="arabicPeriod"/>
            </a:pP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7432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86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28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" name="~PP3369.WAV">
            <a:hlinkClick r:id="" action="ppaction://media"/>
          </p:cNvPr>
          <p:cNvPicPr>
            <a:picLocks noRot="1" noChangeAspect="1"/>
          </p:cNvPicPr>
          <p:nvPr>
            <a:wavAudioFile r:embed="rId1" name="~PP336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Mitigation Examples</a:t>
            </a:r>
            <a:endParaRPr lang="en-US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62000" y="2057401"/>
            <a:ext cx="7726681" cy="3679861"/>
            <a:chOff x="914400" y="2057400"/>
            <a:chExt cx="7726681" cy="367986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800" y="2057400"/>
              <a:ext cx="2634109" cy="3679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2057400"/>
              <a:ext cx="24384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43600" y="2057400"/>
              <a:ext cx="2697481" cy="365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" name="~PP2596.WAV">
            <a:hlinkClick r:id="" action="ppaction://media"/>
          </p:cNvPr>
          <p:cNvPicPr>
            <a:picLocks noRot="1" noChangeAspect="1"/>
          </p:cNvPicPr>
          <p:nvPr>
            <a:wavAudioFile r:embed="rId1" name="~PP2596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Mitigation, Management, </a:t>
            </a:r>
            <a:r>
              <a:rPr lang="en-US" dirty="0" smtClean="0"/>
              <a:t>and Admin Cost Per </a:t>
            </a:r>
            <a:r>
              <a:rPr lang="en-US" dirty="0" smtClean="0"/>
              <a:t>Acre (MMA)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For high quality, </a:t>
            </a:r>
            <a:r>
              <a:rPr lang="en-US" sz="3100" i="1" dirty="0" err="1" smtClean="0"/>
              <a:t>unimpacted</a:t>
            </a:r>
            <a:r>
              <a:rPr lang="en-US" sz="3100" i="1" dirty="0" smtClean="0"/>
              <a:t> rangeland</a:t>
            </a:r>
            <a:endParaRPr lang="en-US" sz="3100" i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1" y="1904997"/>
          <a:ext cx="8229599" cy="3733802"/>
        </p:xfrm>
        <a:graphic>
          <a:graphicData uri="http://schemas.openxmlformats.org/drawingml/2006/table">
            <a:tbl>
              <a:tblPr/>
              <a:tblGrid>
                <a:gridCol w="1750423"/>
                <a:gridCol w="1619794"/>
                <a:gridCol w="1619794"/>
                <a:gridCol w="1619794"/>
                <a:gridCol w="1619794"/>
              </a:tblGrid>
              <a:tr h="7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Ecoregion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CHAT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CHAT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CHAT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CHAT 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Mixed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Grass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$3,203.76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$2,763.17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$2,422.26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$2,159.10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Sand Sage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$1,358.26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$1,086.55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$1,011.57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$908.09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Shinnery Oak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$2,095.68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$1,844.59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$1,591.19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$1,415.52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7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Shortgrass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$2,006.81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$1,646.53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$1,502.03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$1,345.22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33400" y="4495800"/>
            <a:ext cx="82296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1844.WAV">
            <a:hlinkClick r:id="" action="ppaction://media"/>
          </p:cNvPr>
          <p:cNvPicPr>
            <a:picLocks noRot="1" noChangeAspect="1"/>
          </p:cNvPicPr>
          <p:nvPr>
            <a:wavAudioFile r:embed="rId1" name="~PP184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42" y="0"/>
            <a:ext cx="926830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Oil and Gas Drilling Examples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990600"/>
            <a:ext cx="609600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#1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4038600"/>
            <a:ext cx="609600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#2</a:t>
            </a:r>
            <a:endParaRPr lang="en-US" sz="3200" b="1" dirty="0"/>
          </a:p>
        </p:txBody>
      </p:sp>
      <p:pic>
        <p:nvPicPr>
          <p:cNvPr id="9" name="~PP2719.WAV">
            <a:hlinkClick r:id="" action="ppaction://media"/>
          </p:cNvPr>
          <p:cNvPicPr>
            <a:picLocks noRot="1" noChangeAspect="1"/>
          </p:cNvPicPr>
          <p:nvPr>
            <a:wavAudioFile r:embed="rId1" name="~PP271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Oil and Gas Example #1</a:t>
            </a:r>
            <a:br>
              <a:rPr lang="en-US" dirty="0" smtClean="0"/>
            </a:br>
            <a:r>
              <a:rPr lang="en-US" sz="3100" i="1" dirty="0" err="1" smtClean="0"/>
              <a:t>Shinnery</a:t>
            </a:r>
            <a:r>
              <a:rPr lang="en-US" sz="3100" i="1" dirty="0" smtClean="0"/>
              <a:t> Oak Region, CHAT 1, no prior impacts</a:t>
            </a:r>
            <a:endParaRPr lang="en-US" sz="31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590800" cy="639762"/>
          </a:xfrm>
        </p:spPr>
        <p:txBody>
          <a:bodyPr/>
          <a:lstStyle/>
          <a:p>
            <a:r>
              <a:rPr lang="en-US" dirty="0" smtClean="0"/>
              <a:t>Impact Acreage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4"/>
            <a:ext cx="2819400" cy="43783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200" dirty="0" smtClean="0"/>
              <a:t>3 wells @ 31.05 ac</a:t>
            </a:r>
          </a:p>
          <a:p>
            <a:pPr algn="ctr">
              <a:buNone/>
            </a:pPr>
            <a:endParaRPr lang="en-US" sz="2200" dirty="0" smtClean="0"/>
          </a:p>
          <a:p>
            <a:pPr algn="ctr">
              <a:buNone/>
            </a:pPr>
            <a:r>
              <a:rPr lang="en-US" sz="2200" dirty="0" smtClean="0"/>
              <a:t>No prior impacts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b="1" dirty="0" smtClean="0"/>
              <a:t>Impact Acres = 93.2</a:t>
            </a:r>
            <a:endParaRPr lang="en-US" b="1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1570038"/>
            <a:ext cx="2590800" cy="639762"/>
          </a:xfrm>
        </p:spPr>
        <p:txBody>
          <a:bodyPr/>
          <a:lstStyle/>
          <a:p>
            <a:r>
              <a:rPr lang="en-US" dirty="0" smtClean="0"/>
              <a:t>Habitat Quality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209800"/>
            <a:ext cx="2590800" cy="395128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Veg</a:t>
            </a:r>
            <a:r>
              <a:rPr lang="en-US" dirty="0" smtClean="0"/>
              <a:t> Cover 30-45% = 0.85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&gt;75% in preferred species = 1.0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 trees = 1.0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&gt;90% desired </a:t>
            </a:r>
            <a:r>
              <a:rPr lang="en-US" dirty="0" err="1" smtClean="0"/>
              <a:t>veg</a:t>
            </a:r>
            <a:r>
              <a:rPr lang="en-US" dirty="0" smtClean="0"/>
              <a:t> w/in 1 mi = 1.0</a:t>
            </a:r>
          </a:p>
          <a:p>
            <a:endParaRPr lang="en-US" sz="1100" dirty="0" smtClean="0"/>
          </a:p>
          <a:p>
            <a:pPr algn="ctr">
              <a:buNone/>
            </a:pPr>
            <a:r>
              <a:rPr lang="en-US" dirty="0" smtClean="0"/>
              <a:t>Quality = 0.85 x 1</a:t>
            </a:r>
          </a:p>
          <a:p>
            <a:pPr algn="ctr">
              <a:buNone/>
            </a:pPr>
            <a:endParaRPr lang="en-US" sz="1700" b="1" dirty="0" smtClean="0"/>
          </a:p>
          <a:p>
            <a:pPr algn="ctr">
              <a:buNone/>
            </a:pPr>
            <a:r>
              <a:rPr lang="en-US" sz="2600" b="1" dirty="0" smtClean="0"/>
              <a:t>Quality = 0.85</a:t>
            </a:r>
            <a:endParaRPr lang="en-US" sz="2600" b="1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48400" y="1524000"/>
            <a:ext cx="2590800" cy="639762"/>
          </a:xfrm>
        </p:spPr>
        <p:txBody>
          <a:bodyPr/>
          <a:lstStyle/>
          <a:p>
            <a:r>
              <a:rPr lang="en-US" dirty="0" smtClean="0"/>
              <a:t>Mitigation Cost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2163762"/>
            <a:ext cx="2590800" cy="416083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2200" dirty="0" smtClean="0"/>
              <a:t>MMA </a:t>
            </a:r>
            <a:r>
              <a:rPr lang="en-US" sz="2200" dirty="0" smtClean="0"/>
              <a:t>= $</a:t>
            </a:r>
            <a:r>
              <a:rPr lang="en-US" sz="2200" dirty="0" smtClean="0">
                <a:solidFill>
                  <a:srgbClr val="000000"/>
                </a:solidFill>
              </a:rPr>
              <a:t>2,095.68</a:t>
            </a:r>
            <a:r>
              <a:rPr lang="en-US" sz="2200" dirty="0" smtClean="0"/>
              <a:t>/acre</a:t>
            </a:r>
          </a:p>
          <a:p>
            <a:pPr>
              <a:buNone/>
            </a:pPr>
            <a:endParaRPr lang="en-US" sz="1000" dirty="0" smtClean="0"/>
          </a:p>
          <a:p>
            <a:pPr algn="ctr">
              <a:buNone/>
            </a:pPr>
            <a:r>
              <a:rPr lang="en-US" sz="2200" dirty="0" smtClean="0"/>
              <a:t>Mitigation cost </a:t>
            </a:r>
            <a:r>
              <a:rPr lang="en-US" sz="2200" dirty="0" smtClean="0"/>
              <a:t>=</a:t>
            </a:r>
          </a:p>
          <a:p>
            <a:pPr marL="0" indent="0" algn="ctr">
              <a:buNone/>
            </a:pPr>
            <a:r>
              <a:rPr lang="en-US" sz="2200" dirty="0" smtClean="0"/>
              <a:t>MMA </a:t>
            </a:r>
            <a:r>
              <a:rPr lang="en-US" sz="2200" dirty="0" smtClean="0"/>
              <a:t>x quality x impact acres</a:t>
            </a:r>
          </a:p>
          <a:p>
            <a:pPr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sz="2200" dirty="0" smtClean="0"/>
              <a:t>Mitigation cost = </a:t>
            </a:r>
            <a:r>
              <a:rPr lang="en-US" sz="2200" dirty="0" smtClean="0">
                <a:solidFill>
                  <a:srgbClr val="000000"/>
                </a:solidFill>
              </a:rPr>
              <a:t>2,095.68</a:t>
            </a:r>
            <a:r>
              <a:rPr lang="en-US" sz="2200" dirty="0" smtClean="0"/>
              <a:t> x 0.85 x 93.2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1300" dirty="0" smtClean="0"/>
          </a:p>
          <a:p>
            <a:pPr marL="0" indent="0" algn="ctr">
              <a:buNone/>
            </a:pPr>
            <a:r>
              <a:rPr lang="en-US" sz="3500" b="1" dirty="0" smtClean="0"/>
              <a:t>$???</a:t>
            </a:r>
            <a:endParaRPr lang="en-US" sz="1500" dirty="0" smtClean="0"/>
          </a:p>
          <a:p>
            <a:endParaRPr lang="en-US" sz="1500" dirty="0" smtClean="0"/>
          </a:p>
        </p:txBody>
      </p:sp>
      <p:pic>
        <p:nvPicPr>
          <p:cNvPr id="10" name="~PP3513.WAV">
            <a:hlinkClick r:id="" action="ppaction://media"/>
          </p:cNvPr>
          <p:cNvPicPr>
            <a:picLocks noRot="1" noChangeAspect="1"/>
          </p:cNvPicPr>
          <p:nvPr>
            <a:wavAudioFile r:embed="rId1" name="~PP351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WAFWA Mitigation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953000"/>
          </a:xfrm>
        </p:spPr>
        <p:txBody>
          <a:bodyPr>
            <a:noAutofit/>
          </a:bodyPr>
          <a:lstStyle/>
          <a:p>
            <a:r>
              <a:rPr lang="en-US" sz="2200" dirty="0" smtClean="0"/>
              <a:t>WAFWA is the State Fish &amp; Wildlife Agencies</a:t>
            </a:r>
          </a:p>
          <a:p>
            <a:r>
              <a:rPr lang="en-US" sz="2200" dirty="0" smtClean="0"/>
              <a:t>Board of Directors—accountability</a:t>
            </a:r>
          </a:p>
          <a:p>
            <a:r>
              <a:rPr lang="en-US" sz="2200" dirty="0" smtClean="0"/>
              <a:t>Not a public entity—confidentiality</a:t>
            </a:r>
          </a:p>
          <a:p>
            <a:r>
              <a:rPr lang="en-US" sz="2200" dirty="0" smtClean="0"/>
              <a:t>501(c)(3 ) non-profit organization</a:t>
            </a:r>
          </a:p>
          <a:p>
            <a:pPr lvl="1"/>
            <a:r>
              <a:rPr lang="en-US" sz="2200" dirty="0" smtClean="0"/>
              <a:t>Hire staff for conservation delivery</a:t>
            </a:r>
          </a:p>
          <a:p>
            <a:pPr lvl="1">
              <a:buNone/>
            </a:pPr>
            <a:endParaRPr lang="en-US" sz="800" dirty="0" smtClean="0"/>
          </a:p>
          <a:p>
            <a:pPr lvl="1">
              <a:buNone/>
            </a:pPr>
            <a:endParaRPr lang="en-US" sz="800" dirty="0" smtClean="0"/>
          </a:p>
          <a:p>
            <a:pPr lvl="1">
              <a:buNone/>
            </a:pPr>
            <a:endParaRPr lang="en-US" sz="800" dirty="0" smtClean="0"/>
          </a:p>
          <a:p>
            <a:pPr lvl="1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2200" b="1" dirty="0" smtClean="0"/>
              <a:t>However, the </a:t>
            </a:r>
            <a:r>
              <a:rPr lang="en-US" sz="2200" b="1" dirty="0" smtClean="0"/>
              <a:t>mitigation </a:t>
            </a:r>
            <a:r>
              <a:rPr lang="en-US" sz="2200" b="1" dirty="0" smtClean="0"/>
              <a:t>framework </a:t>
            </a:r>
            <a:r>
              <a:rPr lang="en-US" sz="2200" b="1" dirty="0" smtClean="0"/>
              <a:t>is flexible for application by other conservation delivery organizations</a:t>
            </a:r>
          </a:p>
          <a:p>
            <a:pPr marL="0" indent="0"/>
            <a:r>
              <a:rPr lang="en-US" sz="2200" dirty="0" smtClean="0"/>
              <a:t>Adjust administration costs appropriately </a:t>
            </a:r>
          </a:p>
        </p:txBody>
      </p:sp>
      <p:pic>
        <p:nvPicPr>
          <p:cNvPr id="4" name="Picture 2" descr="http://www.azgfd.gov/wafwa/wafw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600200"/>
            <a:ext cx="3048000" cy="4781178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</p:pic>
      <p:pic>
        <p:nvPicPr>
          <p:cNvPr id="10" name="~PP3398.WAV">
            <a:hlinkClick r:id="" action="ppaction://media"/>
          </p:cNvPr>
          <p:cNvPicPr>
            <a:picLocks noRot="1" noChangeAspect="1"/>
          </p:cNvPicPr>
          <p:nvPr>
            <a:wavAudioFile r:embed="rId1" name="~PP339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42" y="0"/>
            <a:ext cx="926830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Oil and Gas Drilling Examples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4038600"/>
            <a:ext cx="609600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#2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1066800"/>
            <a:ext cx="2514600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$149,418</a:t>
            </a:r>
            <a:endParaRPr lang="en-US" sz="4400" b="1" dirty="0"/>
          </a:p>
        </p:txBody>
      </p:sp>
      <p:pic>
        <p:nvPicPr>
          <p:cNvPr id="9" name="~PP3508.WAV">
            <a:hlinkClick r:id="" action="ppaction://media"/>
          </p:cNvPr>
          <p:cNvPicPr>
            <a:picLocks noRot="1" noChangeAspect="1"/>
          </p:cNvPicPr>
          <p:nvPr>
            <a:wavAudioFile r:embed="rId1" name="~PP350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Oil and Gas Example #2</a:t>
            </a:r>
            <a:br>
              <a:rPr lang="en-US" dirty="0" smtClean="0"/>
            </a:br>
            <a:r>
              <a:rPr lang="en-US" sz="3100" i="1" dirty="0" err="1" smtClean="0"/>
              <a:t>Shinnery</a:t>
            </a:r>
            <a:r>
              <a:rPr lang="en-US" sz="3100" i="1" dirty="0" smtClean="0"/>
              <a:t> Oak Region, CHAT 1, within prior impacts</a:t>
            </a:r>
            <a:endParaRPr lang="en-US" sz="31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590800" cy="639762"/>
          </a:xfrm>
        </p:spPr>
        <p:txBody>
          <a:bodyPr/>
          <a:lstStyle/>
          <a:p>
            <a:r>
              <a:rPr lang="en-US" dirty="0" smtClean="0"/>
              <a:t>Impact Acreage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2590800" cy="414972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200" dirty="0" smtClean="0"/>
              <a:t>3 wells @ 31.05 ac</a:t>
            </a:r>
          </a:p>
          <a:p>
            <a:pPr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r>
              <a:rPr lang="en-US" sz="2200" dirty="0" smtClean="0"/>
              <a:t>Sited in existing transmission buffer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b="1" dirty="0" smtClean="0"/>
              <a:t>Impact Acres = 0</a:t>
            </a:r>
            <a:endParaRPr lang="en-US" b="1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1570038"/>
            <a:ext cx="2590800" cy="639762"/>
          </a:xfrm>
        </p:spPr>
        <p:txBody>
          <a:bodyPr/>
          <a:lstStyle/>
          <a:p>
            <a:r>
              <a:rPr lang="en-US" dirty="0" smtClean="0"/>
              <a:t>Habitat Quality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209800"/>
            <a:ext cx="2819400" cy="3951288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Veg</a:t>
            </a:r>
            <a:r>
              <a:rPr lang="en-US" dirty="0" smtClean="0"/>
              <a:t> Cover 30-45% = 0.85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&gt;</a:t>
            </a:r>
            <a:r>
              <a:rPr lang="en-US" dirty="0" smtClean="0"/>
              <a:t>75% </a:t>
            </a:r>
            <a:r>
              <a:rPr lang="en-US" dirty="0" smtClean="0"/>
              <a:t>in preferred species = </a:t>
            </a:r>
            <a:r>
              <a:rPr lang="en-US" dirty="0" smtClean="0"/>
              <a:t>1.0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 trees = </a:t>
            </a:r>
            <a:r>
              <a:rPr lang="en-US" dirty="0" smtClean="0"/>
              <a:t>1.0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&gt;90% desired </a:t>
            </a:r>
            <a:r>
              <a:rPr lang="en-US" dirty="0" err="1" smtClean="0"/>
              <a:t>veg</a:t>
            </a:r>
            <a:r>
              <a:rPr lang="en-US" dirty="0" smtClean="0"/>
              <a:t> w/in 1 mi = </a:t>
            </a:r>
            <a:r>
              <a:rPr lang="en-US" dirty="0" smtClean="0"/>
              <a:t>1.0</a:t>
            </a:r>
            <a:endParaRPr lang="en-US" dirty="0" smtClean="0"/>
          </a:p>
          <a:p>
            <a:endParaRPr lang="en-US" sz="1100" dirty="0" smtClean="0"/>
          </a:p>
          <a:p>
            <a:pPr algn="ctr">
              <a:buNone/>
            </a:pPr>
            <a:r>
              <a:rPr lang="en-US" dirty="0" smtClean="0"/>
              <a:t>Quality = 0.85 x 1</a:t>
            </a:r>
          </a:p>
          <a:p>
            <a:pPr algn="ctr">
              <a:buNone/>
            </a:pPr>
            <a:endParaRPr lang="en-US" sz="1100" b="1" dirty="0" smtClean="0"/>
          </a:p>
          <a:p>
            <a:pPr algn="ctr">
              <a:buNone/>
            </a:pPr>
            <a:r>
              <a:rPr lang="en-US" sz="2600" b="1" dirty="0" smtClean="0"/>
              <a:t>Quality = 0.85</a:t>
            </a:r>
            <a:endParaRPr lang="en-US" sz="2600" b="1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48400" y="1524000"/>
            <a:ext cx="2590800" cy="639762"/>
          </a:xfrm>
        </p:spPr>
        <p:txBody>
          <a:bodyPr/>
          <a:lstStyle/>
          <a:p>
            <a:r>
              <a:rPr lang="en-US" dirty="0" smtClean="0"/>
              <a:t>Mitigation Cost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133600"/>
            <a:ext cx="2895600" cy="42370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MMA = </a:t>
            </a:r>
            <a:r>
              <a:rPr lang="en-US" dirty="0" smtClean="0"/>
              <a:t>$</a:t>
            </a:r>
            <a:r>
              <a:rPr lang="en-US" dirty="0" smtClean="0">
                <a:solidFill>
                  <a:srgbClr val="000000"/>
                </a:solidFill>
              </a:rPr>
              <a:t>2,095.68</a:t>
            </a:r>
            <a:r>
              <a:rPr lang="en-US" dirty="0" smtClean="0"/>
              <a:t>/acre</a:t>
            </a:r>
          </a:p>
          <a:p>
            <a:pPr>
              <a:buNone/>
            </a:pPr>
            <a:endParaRPr lang="en-US" sz="1000" dirty="0" smtClean="0"/>
          </a:p>
          <a:p>
            <a:pPr marL="0" indent="0" algn="ctr">
              <a:buNone/>
            </a:pPr>
            <a:r>
              <a:rPr lang="en-US" dirty="0" smtClean="0"/>
              <a:t>Mitigation cost </a:t>
            </a:r>
            <a:r>
              <a:rPr lang="en-US" dirty="0" smtClean="0"/>
              <a:t>=</a:t>
            </a:r>
          </a:p>
          <a:p>
            <a:pPr marL="0" indent="0" algn="ctr">
              <a:buNone/>
            </a:pPr>
            <a:r>
              <a:rPr lang="en-US" dirty="0" smtClean="0"/>
              <a:t> MMA </a:t>
            </a:r>
            <a:r>
              <a:rPr lang="en-US" dirty="0" smtClean="0"/>
              <a:t>x quality x impact acres</a:t>
            </a:r>
          </a:p>
          <a:p>
            <a:pPr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dirty="0" smtClean="0"/>
              <a:t>Mitigation cost = </a:t>
            </a:r>
            <a:endParaRPr lang="en-US" dirty="0" smtClean="0"/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2,095.68</a:t>
            </a:r>
            <a:r>
              <a:rPr lang="en-US" sz="2200" dirty="0" smtClean="0"/>
              <a:t> </a:t>
            </a:r>
            <a:r>
              <a:rPr lang="en-US" sz="2200" dirty="0" smtClean="0"/>
              <a:t>x 0.85 x 0</a:t>
            </a:r>
          </a:p>
          <a:p>
            <a:endParaRPr lang="en-US" sz="1500" dirty="0" smtClean="0"/>
          </a:p>
          <a:p>
            <a:endParaRPr lang="en-US" sz="1700" dirty="0" smtClean="0"/>
          </a:p>
          <a:p>
            <a:endParaRPr lang="en-US" sz="1500" dirty="0" smtClean="0"/>
          </a:p>
          <a:p>
            <a:endParaRPr lang="en-US" sz="1500" dirty="0" smtClean="0"/>
          </a:p>
          <a:p>
            <a:pPr algn="ctr">
              <a:buNone/>
            </a:pPr>
            <a:r>
              <a:rPr lang="en-US" sz="3900" b="1" u="sng" dirty="0" smtClean="0"/>
              <a:t>$???</a:t>
            </a:r>
            <a:endParaRPr lang="en-US" sz="3900" b="1" u="sng" dirty="0"/>
          </a:p>
        </p:txBody>
      </p:sp>
      <p:pic>
        <p:nvPicPr>
          <p:cNvPr id="10" name="~PP537.WAV">
            <a:hlinkClick r:id="" action="ppaction://media"/>
          </p:cNvPr>
          <p:cNvPicPr>
            <a:picLocks noRot="1" noChangeAspect="1"/>
          </p:cNvPicPr>
          <p:nvPr>
            <a:wavAudioFile r:embed="rId1" name="~PP53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42" y="0"/>
            <a:ext cx="926830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Oil and Gas Drilling Examples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1066800"/>
            <a:ext cx="2514600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$149,418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3810000"/>
            <a:ext cx="1143000" cy="1261884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$0</a:t>
            </a:r>
          </a:p>
          <a:p>
            <a:pPr algn="ctr"/>
            <a:r>
              <a:rPr lang="en-US" sz="1600" b="1" dirty="0" smtClean="0"/>
              <a:t>After Enrollment</a:t>
            </a:r>
            <a:endParaRPr lang="en-US" sz="1600" b="1" dirty="0"/>
          </a:p>
        </p:txBody>
      </p:sp>
      <p:pic>
        <p:nvPicPr>
          <p:cNvPr id="10" name="~PP1561.WAV">
            <a:hlinkClick r:id="" action="ppaction://media"/>
          </p:cNvPr>
          <p:cNvPicPr>
            <a:picLocks noRot="1" noChangeAspect="1"/>
          </p:cNvPicPr>
          <p:nvPr>
            <a:wavAudioFile r:embed="rId1" name="~PP156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42" y="0"/>
            <a:ext cx="9207142" cy="65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457200" y="6150114"/>
            <a:ext cx="9753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Wind Energy Development Examples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1219200"/>
            <a:ext cx="609600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#1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3505200"/>
            <a:ext cx="609600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#2</a:t>
            </a:r>
            <a:endParaRPr lang="en-US" sz="3200" b="1" dirty="0"/>
          </a:p>
        </p:txBody>
      </p:sp>
      <p:pic>
        <p:nvPicPr>
          <p:cNvPr id="8" name="~PP1834.WAV">
            <a:hlinkClick r:id="" action="ppaction://media"/>
          </p:cNvPr>
          <p:cNvPicPr>
            <a:picLocks noRot="1" noChangeAspect="1"/>
          </p:cNvPicPr>
          <p:nvPr>
            <a:wavAudioFile r:embed="rId1" name="~PP1834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Wind Energy Example #1</a:t>
            </a:r>
            <a:br>
              <a:rPr lang="en-US" dirty="0" smtClean="0"/>
            </a:br>
            <a:r>
              <a:rPr lang="en-US" sz="3100" i="1" dirty="0" err="1" smtClean="0"/>
              <a:t>Shinnery</a:t>
            </a:r>
            <a:r>
              <a:rPr lang="en-US" sz="3100" i="1" dirty="0" smtClean="0"/>
              <a:t> Oak Region, CHAT 2, no prior impacts</a:t>
            </a:r>
            <a:endParaRPr lang="en-US" sz="31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590800" cy="639762"/>
          </a:xfrm>
        </p:spPr>
        <p:txBody>
          <a:bodyPr/>
          <a:lstStyle/>
          <a:p>
            <a:r>
              <a:rPr lang="en-US" dirty="0" smtClean="0"/>
              <a:t>Impact Acreage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1570038"/>
            <a:ext cx="2590800" cy="639762"/>
          </a:xfrm>
        </p:spPr>
        <p:txBody>
          <a:bodyPr/>
          <a:lstStyle/>
          <a:p>
            <a:r>
              <a:rPr lang="en-US" dirty="0" smtClean="0"/>
              <a:t>Habitat Quality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48400" y="1524000"/>
            <a:ext cx="2590800" cy="639762"/>
          </a:xfrm>
        </p:spPr>
        <p:txBody>
          <a:bodyPr/>
          <a:lstStyle/>
          <a:p>
            <a:r>
              <a:rPr lang="en-US" dirty="0" smtClean="0"/>
              <a:t>Mitigation Cost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133600"/>
            <a:ext cx="2895600" cy="40846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600" dirty="0" smtClean="0"/>
              <a:t>MMA </a:t>
            </a:r>
            <a:r>
              <a:rPr lang="en-US" sz="2600" dirty="0" smtClean="0"/>
              <a:t>= </a:t>
            </a:r>
            <a:r>
              <a:rPr lang="en-US" sz="2600" dirty="0" smtClean="0"/>
              <a:t>$</a:t>
            </a:r>
            <a:r>
              <a:rPr lang="en-US" sz="2600" dirty="0" smtClean="0">
                <a:solidFill>
                  <a:srgbClr val="000000"/>
                </a:solidFill>
              </a:rPr>
              <a:t>1,844.59</a:t>
            </a:r>
            <a:r>
              <a:rPr lang="en-US" sz="2600" dirty="0" smtClean="0"/>
              <a:t>/acre</a:t>
            </a:r>
            <a:endParaRPr lang="en-US" sz="2600" dirty="0" smtClean="0"/>
          </a:p>
          <a:p>
            <a:pPr>
              <a:buNone/>
            </a:pPr>
            <a:endParaRPr lang="en-US" sz="1000" dirty="0" smtClean="0"/>
          </a:p>
          <a:p>
            <a:pPr marL="0" indent="0" algn="ctr">
              <a:buNone/>
            </a:pPr>
            <a:r>
              <a:rPr lang="en-US" sz="2600" dirty="0" smtClean="0"/>
              <a:t>Mitigation cost = </a:t>
            </a:r>
            <a:endParaRPr lang="en-US" sz="2600" dirty="0" smtClean="0"/>
          </a:p>
          <a:p>
            <a:pPr marL="0" indent="0" algn="ctr">
              <a:buNone/>
            </a:pPr>
            <a:r>
              <a:rPr lang="en-US" sz="2600" dirty="0" smtClean="0"/>
              <a:t>MMA </a:t>
            </a:r>
            <a:r>
              <a:rPr lang="en-US" sz="2600" dirty="0" smtClean="0"/>
              <a:t>x quality x impact acres</a:t>
            </a:r>
          </a:p>
          <a:p>
            <a:pPr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sz="2600" dirty="0" smtClean="0"/>
              <a:t>Mitigation cost = </a:t>
            </a:r>
            <a:r>
              <a:rPr lang="en-US" sz="2600" dirty="0" smtClean="0">
                <a:solidFill>
                  <a:srgbClr val="000000"/>
                </a:solidFill>
              </a:rPr>
              <a:t>1,844.59</a:t>
            </a:r>
            <a:r>
              <a:rPr lang="en-US" sz="2600" dirty="0" smtClean="0"/>
              <a:t> x 0.765 x 1068.7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 algn="ctr">
              <a:buNone/>
            </a:pPr>
            <a:r>
              <a:rPr lang="en-US" sz="3800" b="1" dirty="0" smtClean="0"/>
              <a:t>$???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4"/>
            <a:ext cx="3048000" cy="422592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200" dirty="0" smtClean="0"/>
              <a:t>10 turbines</a:t>
            </a:r>
          </a:p>
          <a:p>
            <a:pPr algn="ctr">
              <a:buNone/>
            </a:pPr>
            <a:endParaRPr lang="en-US" sz="2200" dirty="0" smtClean="0"/>
          </a:p>
          <a:p>
            <a:pPr algn="ctr">
              <a:buNone/>
            </a:pPr>
            <a:r>
              <a:rPr lang="en-US" sz="2200" dirty="0" smtClean="0"/>
              <a:t>No prior impacts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500" dirty="0" smtClean="0"/>
          </a:p>
          <a:p>
            <a:pPr algn="ctr">
              <a:buNone/>
            </a:pPr>
            <a:r>
              <a:rPr lang="en-US" b="1" dirty="0" smtClean="0"/>
              <a:t>Impact Acres = 1,068.7</a:t>
            </a:r>
          </a:p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209800"/>
            <a:ext cx="2819400" cy="3951288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600" dirty="0" err="1" smtClean="0"/>
              <a:t>Veg</a:t>
            </a:r>
            <a:r>
              <a:rPr lang="en-US" sz="2600" dirty="0" smtClean="0"/>
              <a:t> Cover &gt; 45% = 1.0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50-75% preferred </a:t>
            </a:r>
            <a:r>
              <a:rPr lang="en-US" sz="2600" dirty="0" err="1" smtClean="0"/>
              <a:t>spp</a:t>
            </a:r>
            <a:r>
              <a:rPr lang="en-US" sz="2600" dirty="0" smtClean="0"/>
              <a:t> = 0.85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No woody plants &gt;3’ = 1.0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80-90% desired </a:t>
            </a:r>
            <a:r>
              <a:rPr lang="en-US" sz="2600" dirty="0" err="1" smtClean="0"/>
              <a:t>veg</a:t>
            </a:r>
            <a:r>
              <a:rPr lang="en-US" sz="2600" dirty="0" smtClean="0"/>
              <a:t> within 1 mile = 0.9</a:t>
            </a:r>
          </a:p>
          <a:p>
            <a:pPr marL="457200" indent="-457200">
              <a:buNone/>
            </a:pPr>
            <a:endParaRPr lang="en-US" sz="1900" dirty="0" smtClean="0"/>
          </a:p>
          <a:p>
            <a:pPr marL="457200" indent="-457200">
              <a:buNone/>
            </a:pPr>
            <a:endParaRPr lang="en-US" sz="1100" dirty="0" smtClean="0"/>
          </a:p>
          <a:p>
            <a:pPr algn="ctr">
              <a:buNone/>
            </a:pPr>
            <a:r>
              <a:rPr lang="en-US" sz="2600" dirty="0" smtClean="0"/>
              <a:t>Quality = 0.85 x 0.9</a:t>
            </a:r>
          </a:p>
          <a:p>
            <a:pPr>
              <a:buNone/>
            </a:pPr>
            <a:endParaRPr lang="en-US" sz="1000" dirty="0" smtClean="0"/>
          </a:p>
          <a:p>
            <a:pPr algn="ctr">
              <a:buNone/>
            </a:pPr>
            <a:r>
              <a:rPr lang="en-US" sz="2800" b="1" i="1" dirty="0" smtClean="0"/>
              <a:t>Quality = 0.765</a:t>
            </a:r>
          </a:p>
          <a:p>
            <a:endParaRPr lang="en-US" dirty="0"/>
          </a:p>
        </p:txBody>
      </p:sp>
      <p:pic>
        <p:nvPicPr>
          <p:cNvPr id="11" name="~PP1030.WAV">
            <a:hlinkClick r:id="" action="ppaction://media"/>
          </p:cNvPr>
          <p:cNvPicPr>
            <a:picLocks noRot="1" noChangeAspect="1"/>
          </p:cNvPicPr>
          <p:nvPr>
            <a:wavAudioFile r:embed="rId1" name="~PP1030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42" y="0"/>
            <a:ext cx="9207142" cy="65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457200" y="6150114"/>
            <a:ext cx="9753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Wind Energy Development Examples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3505200"/>
            <a:ext cx="609600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#2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838200"/>
            <a:ext cx="2971800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1" u="sng" dirty="0" smtClean="0"/>
              <a:t>$1,508,055</a:t>
            </a:r>
          </a:p>
        </p:txBody>
      </p:sp>
      <p:pic>
        <p:nvPicPr>
          <p:cNvPr id="9" name="~PP3927.WAV">
            <a:hlinkClick r:id="" action="ppaction://media"/>
          </p:cNvPr>
          <p:cNvPicPr>
            <a:picLocks noRot="1" noChangeAspect="1"/>
          </p:cNvPicPr>
          <p:nvPr>
            <a:wavAudioFile r:embed="rId1" name="~PP392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Wind Energy Example #2</a:t>
            </a:r>
            <a:br>
              <a:rPr lang="en-US" dirty="0" smtClean="0"/>
            </a:br>
            <a:r>
              <a:rPr lang="en-US" sz="3100" i="1" dirty="0" err="1" smtClean="0"/>
              <a:t>Shinnery</a:t>
            </a:r>
            <a:r>
              <a:rPr lang="en-US" sz="3100" i="1" dirty="0" smtClean="0"/>
              <a:t> Oak Region, CHAT 3, in cropland</a:t>
            </a:r>
            <a:endParaRPr lang="en-US" sz="31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590800" cy="639762"/>
          </a:xfrm>
        </p:spPr>
        <p:txBody>
          <a:bodyPr/>
          <a:lstStyle/>
          <a:p>
            <a:r>
              <a:rPr lang="en-US" dirty="0" smtClean="0"/>
              <a:t>Impact Acreage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1570038"/>
            <a:ext cx="2590800" cy="639762"/>
          </a:xfrm>
        </p:spPr>
        <p:txBody>
          <a:bodyPr/>
          <a:lstStyle/>
          <a:p>
            <a:r>
              <a:rPr lang="en-US" dirty="0" smtClean="0"/>
              <a:t>Habitat Quality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48400" y="1524000"/>
            <a:ext cx="2590800" cy="639762"/>
          </a:xfrm>
        </p:spPr>
        <p:txBody>
          <a:bodyPr/>
          <a:lstStyle/>
          <a:p>
            <a:r>
              <a:rPr lang="en-US" dirty="0" smtClean="0"/>
              <a:t>Mitigation Cost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133600"/>
            <a:ext cx="2895600" cy="40846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MMA </a:t>
            </a:r>
            <a:r>
              <a:rPr lang="en-US" dirty="0" smtClean="0"/>
              <a:t>= $</a:t>
            </a:r>
            <a:r>
              <a:rPr lang="en-US" dirty="0" smtClean="0">
                <a:solidFill>
                  <a:srgbClr val="000000"/>
                </a:solidFill>
              </a:rPr>
              <a:t>1,591.19</a:t>
            </a:r>
            <a:r>
              <a:rPr lang="en-US" dirty="0" smtClean="0"/>
              <a:t>/acre</a:t>
            </a:r>
          </a:p>
          <a:p>
            <a:pPr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Mitigation cost =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MMA </a:t>
            </a:r>
            <a:r>
              <a:rPr lang="en-US" dirty="0" smtClean="0"/>
              <a:t>x quality x impact acres</a:t>
            </a:r>
          </a:p>
          <a:p>
            <a:pPr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Mitigation cost </a:t>
            </a:r>
            <a:r>
              <a:rPr lang="en-US" dirty="0" smtClean="0"/>
              <a:t>=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1,591.19</a:t>
            </a:r>
            <a:r>
              <a:rPr lang="en-US" dirty="0" smtClean="0"/>
              <a:t> </a:t>
            </a:r>
            <a:r>
              <a:rPr lang="en-US" dirty="0" smtClean="0"/>
              <a:t>x 0.01 x 972.8</a:t>
            </a:r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endParaRPr lang="en-US" sz="1500" dirty="0" smtClean="0"/>
          </a:p>
          <a:p>
            <a:pPr marL="0" indent="0" algn="ctr">
              <a:buNone/>
            </a:pPr>
            <a:r>
              <a:rPr lang="en-US" sz="3500" b="1" dirty="0" smtClean="0"/>
              <a:t>$???</a:t>
            </a:r>
          </a:p>
          <a:p>
            <a:endParaRPr lang="en-US" sz="1500" dirty="0" smtClean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2667000" cy="395128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2200" dirty="0" smtClean="0"/>
              <a:t>10 turbines</a:t>
            </a:r>
          </a:p>
          <a:p>
            <a:pPr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r>
              <a:rPr lang="en-US" sz="2200" dirty="0" smtClean="0"/>
              <a:t>Overlaps an existing </a:t>
            </a:r>
            <a:r>
              <a:rPr lang="en-US" sz="2200" dirty="0" smtClean="0"/>
              <a:t>secondary </a:t>
            </a:r>
            <a:r>
              <a:rPr lang="en-US" sz="2200" dirty="0" smtClean="0"/>
              <a:t>road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500" dirty="0" smtClean="0"/>
          </a:p>
          <a:p>
            <a:pPr algn="ctr">
              <a:buNone/>
            </a:pPr>
            <a:r>
              <a:rPr lang="en-US" b="1" dirty="0" smtClean="0"/>
              <a:t>Impact Acres = 972.8</a:t>
            </a:r>
          </a:p>
          <a:p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half" idx="2"/>
          </p:nvPr>
        </p:nvSpPr>
        <p:spPr>
          <a:xfrm>
            <a:off x="3429000" y="2209800"/>
            <a:ext cx="2743200" cy="395128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Tilled = 0.05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Tilled = 0.05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Tilled = 0.05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10-20% desired </a:t>
            </a:r>
            <a:r>
              <a:rPr lang="en-US" dirty="0" err="1" smtClean="0"/>
              <a:t>veg</a:t>
            </a:r>
            <a:r>
              <a:rPr lang="en-US" dirty="0" smtClean="0"/>
              <a:t> within 1 mile = 0.2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600" b="1" dirty="0" smtClean="0"/>
          </a:p>
          <a:p>
            <a:pPr algn="ctr">
              <a:buNone/>
            </a:pPr>
            <a:r>
              <a:rPr lang="en-US" dirty="0" smtClean="0"/>
              <a:t>Quality = 0.05 x 0.2</a:t>
            </a:r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endParaRPr lang="en-US" sz="1000" dirty="0" smtClean="0"/>
          </a:p>
          <a:p>
            <a:pPr algn="ctr">
              <a:buNone/>
            </a:pPr>
            <a:r>
              <a:rPr lang="en-US" sz="2600" b="1" i="1" dirty="0" smtClean="0"/>
              <a:t>Quality = 0.01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12" name="~PP1098.WAV">
            <a:hlinkClick r:id="" action="ppaction://media"/>
          </p:cNvPr>
          <p:cNvPicPr>
            <a:picLocks noRot="1" noChangeAspect="1"/>
          </p:cNvPicPr>
          <p:nvPr>
            <a:wavAudioFile r:embed="rId1" name="~PP1098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42" y="0"/>
            <a:ext cx="9207142" cy="65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457200" y="6150114"/>
            <a:ext cx="9753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Wind Energy Development Examples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838200"/>
            <a:ext cx="2971800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1" u="sng" dirty="0" smtClean="0"/>
              <a:t>$1,508,055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3429000"/>
            <a:ext cx="2514600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400" b="1" dirty="0" smtClean="0"/>
              <a:t>$14,779</a:t>
            </a:r>
          </a:p>
        </p:txBody>
      </p:sp>
      <p:pic>
        <p:nvPicPr>
          <p:cNvPr id="10" name="~PP3627.WAV">
            <a:hlinkClick r:id="" action="ppaction://media"/>
          </p:cNvPr>
          <p:cNvPicPr>
            <a:picLocks noRot="1" noChangeAspect="1"/>
          </p:cNvPicPr>
          <p:nvPr>
            <a:wavAudioFile r:embed="rId1" name="~PP362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Transmission Examples</a:t>
            </a:r>
            <a:br>
              <a:rPr lang="en-US" dirty="0" smtClean="0"/>
            </a:b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Per mile of &gt;69 kV in: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CHAT 2, no prior impacts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CHAT 3, cropland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CHAT 1, within existing primary road impact buffer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47800"/>
            <a:ext cx="3688081" cy="500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2156.WAV">
            <a:hlinkClick r:id="" action="ppaction://media"/>
          </p:cNvPr>
          <p:cNvPicPr>
            <a:picLocks noRot="1" noChangeAspect="1"/>
          </p:cNvPicPr>
          <p:nvPr>
            <a:wavAudioFile r:embed="rId1" name="~PP215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42" y="0"/>
            <a:ext cx="9207142" cy="65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457200" y="6150114"/>
            <a:ext cx="97536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Transmission Line Examples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4038600"/>
            <a:ext cx="2971800" cy="138499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u="sng" dirty="0" smtClean="0"/>
              <a:t>#1—1 mile of line in CHAT 2, </a:t>
            </a:r>
            <a:r>
              <a:rPr lang="en-US" sz="2800" b="1" u="sng" dirty="0" smtClean="0"/>
              <a:t>CRP </a:t>
            </a:r>
            <a:r>
              <a:rPr lang="en-US" sz="2800" b="1" u="sng" dirty="0" smtClean="0"/>
              <a:t>= $448,875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2133600"/>
            <a:ext cx="2971800" cy="138499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u="sng" dirty="0" smtClean="0"/>
              <a:t>#2--1 mile of line in CHAT 3, cropland = $5,868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flipH="1">
            <a:off x="6096000" y="3518595"/>
            <a:ext cx="571500" cy="7486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2"/>
          </p:cNvCxnSpPr>
          <p:nvPr/>
        </p:nvCxnSpPr>
        <p:spPr>
          <a:xfrm>
            <a:off x="6667500" y="3518595"/>
            <a:ext cx="571500" cy="7486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0"/>
          </p:cNvCxnSpPr>
          <p:nvPr/>
        </p:nvCxnSpPr>
        <p:spPr>
          <a:xfrm flipH="1" flipV="1">
            <a:off x="1905000" y="3352800"/>
            <a:ext cx="5715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flipV="1">
            <a:off x="2476500" y="3352800"/>
            <a:ext cx="5715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562.WAV">
            <a:hlinkClick r:id="" action="ppaction://media"/>
          </p:cNvPr>
          <p:cNvPicPr>
            <a:picLocks noRot="1" noChangeAspect="1"/>
          </p:cNvPicPr>
          <p:nvPr>
            <a:wavAudioFile r:embed="rId1" name="~PP56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810000"/>
            <a:ext cx="8077200" cy="2895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u="sng" dirty="0" smtClean="0"/>
              <a:t>Advisory Board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/>
              <a:t>Representation from energy </a:t>
            </a:r>
            <a:r>
              <a:rPr lang="en-US" sz="2600" dirty="0" smtClean="0"/>
              <a:t>industries, </a:t>
            </a:r>
            <a:r>
              <a:rPr lang="en-US" sz="2600" dirty="0" smtClean="0"/>
              <a:t>agriculture, landowner groups, </a:t>
            </a:r>
            <a:r>
              <a:rPr lang="en-US" sz="2600" dirty="0" smtClean="0"/>
              <a:t>and conservation organizations</a:t>
            </a:r>
            <a:endParaRPr lang="en-US" sz="2600" dirty="0" smtClean="0"/>
          </a:p>
          <a:p>
            <a:pPr marL="182880" indent="-182880"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/>
              <a:t>Makes recommendations to Board of Directors related to operations </a:t>
            </a:r>
            <a:r>
              <a:rPr lang="en-US" sz="2600" dirty="0" smtClean="0"/>
              <a:t> for the mitigation framework</a:t>
            </a:r>
            <a:endParaRPr lang="en-US" sz="2600" dirty="0" smtClean="0"/>
          </a:p>
          <a:p>
            <a:pPr marL="182880" indent="-182880"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/>
              <a:t>Receives guidance and data from science team, fee structure working group, and technical service providers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WAFWA Mitigation Framework</a:t>
            </a:r>
            <a:br>
              <a:rPr lang="en-US" dirty="0" smtClean="0"/>
            </a:br>
            <a:r>
              <a:rPr lang="en-US" sz="2000" i="1" dirty="0" smtClean="0"/>
              <a:t>Administrative Structure</a:t>
            </a:r>
            <a:endParaRPr lang="en-US" dirty="0"/>
          </a:p>
        </p:txBody>
      </p:sp>
      <p:grpSp>
        <p:nvGrpSpPr>
          <p:cNvPr id="2" name="Group 45"/>
          <p:cNvGrpSpPr/>
          <p:nvPr/>
        </p:nvGrpSpPr>
        <p:grpSpPr>
          <a:xfrm>
            <a:off x="838200" y="1219200"/>
            <a:ext cx="7543800" cy="2441377"/>
            <a:chOff x="838200" y="1295400"/>
            <a:chExt cx="7543800" cy="2441377"/>
          </a:xfrm>
        </p:grpSpPr>
        <p:grpSp>
          <p:nvGrpSpPr>
            <p:cNvPr id="5" name="Group 56"/>
            <p:cNvGrpSpPr/>
            <p:nvPr/>
          </p:nvGrpSpPr>
          <p:grpSpPr>
            <a:xfrm>
              <a:off x="838200" y="1295400"/>
              <a:ext cx="7543800" cy="2441377"/>
              <a:chOff x="2438400" y="1295400"/>
              <a:chExt cx="4038600" cy="2441377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438400" y="1295400"/>
                <a:ext cx="4038600" cy="67710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WAFWA Board of Directors</a:t>
                </a:r>
              </a:p>
              <a:p>
                <a:pPr algn="ctr"/>
                <a:r>
                  <a:rPr lang="en-US" sz="1400" i="1" dirty="0" smtClean="0"/>
                  <a:t>5 State F&amp;W Agency Directors</a:t>
                </a:r>
                <a:endParaRPr lang="en-US" sz="1400" i="1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4396509" y="1981200"/>
                <a:ext cx="0" cy="3810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580630" y="2362200"/>
                <a:ext cx="1676400" cy="52322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Advisory Board</a:t>
                </a:r>
              </a:p>
              <a:p>
                <a:pPr algn="ctr"/>
                <a:r>
                  <a:rPr lang="en-US" sz="1000" i="1" dirty="0" smtClean="0"/>
                  <a:t>Established by Board of Directors</a:t>
                </a: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4355715" y="2895600"/>
                <a:ext cx="856673" cy="4572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5008418" y="3429000"/>
                <a:ext cx="1346200" cy="307777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Technical Service Providers</a:t>
                </a:r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>
              <a:off x="4419600" y="2895600"/>
              <a:ext cx="0" cy="533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200400" y="3429000"/>
              <a:ext cx="2362200" cy="30777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Fee Structure Working Group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9200" y="3429000"/>
              <a:ext cx="1828800" cy="30777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Science Team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2590800" y="2895600"/>
              <a:ext cx="182880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~PP1717.WAV">
            <a:hlinkClick r:id="" action="ppaction://media"/>
          </p:cNvPr>
          <p:cNvPicPr>
            <a:picLocks noRot="1" noChangeAspect="1"/>
          </p:cNvPicPr>
          <p:nvPr>
            <a:wavAudioFile r:embed="rId1" name="~PP171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42" y="0"/>
            <a:ext cx="926830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Oil and Gas Drilling Examples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1981200"/>
            <a:ext cx="3276600" cy="181588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 mile of line sited along existing state highway = $0 after enrollment</a:t>
            </a:r>
            <a:endParaRPr lang="en-US" sz="28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752600" y="1371600"/>
            <a:ext cx="10668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752600" y="38100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~PP812.WAV">
            <a:hlinkClick r:id="" action="ppaction://media"/>
          </p:cNvPr>
          <p:cNvPicPr>
            <a:picLocks noRot="1" noChangeAspect="1"/>
          </p:cNvPicPr>
          <p:nvPr>
            <a:wavAudioFile r:embed="rId1" name="~PP81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dirty="0" smtClean="0"/>
              <a:t>Mitigation Take-Home</a:t>
            </a: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Mitigation cost is directly affected by the amount of area impacted, the habitat quality, the CHAT category, and the presence of prior impacts.</a:t>
            </a:r>
          </a:p>
          <a:p>
            <a:endParaRPr lang="en-US" sz="2800" dirty="0" smtClean="0"/>
          </a:p>
          <a:p>
            <a:r>
              <a:rPr lang="en-US" sz="2800" dirty="0" smtClean="0"/>
              <a:t>At least 40% of the area covered under the Range-Wide Plan is cropland or has pre-existing impact buffers that offer opportunities to develop with significantly reduced mitigation costs</a:t>
            </a:r>
          </a:p>
          <a:p>
            <a:endParaRPr lang="en-US" sz="1500" dirty="0" smtClean="0"/>
          </a:p>
          <a:p>
            <a:endParaRPr lang="en-US" sz="800" dirty="0" smtClean="0"/>
          </a:p>
          <a:p>
            <a:r>
              <a:rPr lang="en-US" sz="2800" dirty="0" smtClean="0"/>
              <a:t>The States can provide this spatial information to participants to minimize both their impacts and their costs.</a:t>
            </a:r>
            <a:endParaRPr lang="en-US" sz="1500" dirty="0" smtClean="0"/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5" name="~PP1204.WAV">
            <a:hlinkClick r:id="" action="ppaction://media"/>
          </p:cNvPr>
          <p:cNvPicPr>
            <a:picLocks noRot="1" noChangeAspect="1"/>
          </p:cNvPicPr>
          <p:nvPr>
            <a:wavAudioFile r:embed="rId1" name="~PP120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the money go?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4068763"/>
          </a:xfrm>
        </p:spPr>
        <p:txBody>
          <a:bodyPr>
            <a:normAutofit fontScale="92500" lnSpcReduction="20000"/>
          </a:bodyPr>
          <a:lstStyle/>
          <a:p>
            <a:pPr marL="234950" indent="-234950"/>
            <a:r>
              <a:rPr lang="en-US" sz="2400" dirty="0" smtClean="0"/>
              <a:t>Modest incentive payments for enrollment</a:t>
            </a:r>
          </a:p>
          <a:p>
            <a:pPr marL="234950" indent="-234950"/>
            <a:r>
              <a:rPr lang="en-US" sz="2400" dirty="0" smtClean="0"/>
              <a:t>Habitat restoration costs as completed</a:t>
            </a:r>
          </a:p>
          <a:p>
            <a:pPr marL="234950" indent="-234950"/>
            <a:r>
              <a:rPr lang="en-US" sz="2400" dirty="0" smtClean="0"/>
              <a:t>Annual habitat maintenance payments based on </a:t>
            </a:r>
            <a:r>
              <a:rPr lang="en-US" sz="2400" dirty="0" smtClean="0"/>
              <a:t>performance</a:t>
            </a:r>
          </a:p>
          <a:p>
            <a:pPr marL="234950" indent="-234950"/>
            <a:r>
              <a:rPr lang="en-US" sz="2400" dirty="0" smtClean="0"/>
              <a:t>Funding </a:t>
            </a:r>
            <a:r>
              <a:rPr lang="en-US" sz="2400" dirty="0" smtClean="0"/>
              <a:t>is targeted to meet the </a:t>
            </a:r>
            <a:r>
              <a:rPr lang="en-US" sz="2400" dirty="0" smtClean="0"/>
              <a:t>goals </a:t>
            </a:r>
            <a:r>
              <a:rPr lang="en-US" sz="2400" dirty="0" smtClean="0"/>
              <a:t>in the Range-Wide </a:t>
            </a:r>
            <a:r>
              <a:rPr lang="en-US" sz="2400" dirty="0" smtClean="0"/>
              <a:t>Plan</a:t>
            </a:r>
          </a:p>
          <a:p>
            <a:pPr marL="234950" indent="-234950"/>
            <a:r>
              <a:rPr lang="en-US" sz="2400" dirty="0" smtClean="0"/>
              <a:t>Private mitigation funds may be used as match for grant funds for additional conservation and research</a:t>
            </a:r>
            <a:endParaRPr lang="en-US" sz="2400" dirty="0"/>
          </a:p>
        </p:txBody>
      </p:sp>
      <p:grpSp>
        <p:nvGrpSpPr>
          <p:cNvPr id="4" name="Group 7"/>
          <p:cNvGrpSpPr/>
          <p:nvPr/>
        </p:nvGrpSpPr>
        <p:grpSpPr>
          <a:xfrm>
            <a:off x="4724400" y="1219200"/>
            <a:ext cx="4191000" cy="4264020"/>
            <a:chOff x="4724400" y="1219200"/>
            <a:chExt cx="4191000" cy="4264020"/>
          </a:xfrm>
        </p:grpSpPr>
        <p:pic>
          <p:nvPicPr>
            <p:cNvPr id="1026" name="Picture 2" descr="http://drought.unl.edu/portals/2/Ranchplan%20Images/Write%20Plan/Alexander-Ranch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7000" y="1219200"/>
              <a:ext cx="2438400" cy="1828800"/>
            </a:xfrm>
            <a:prstGeom prst="rect">
              <a:avLst/>
            </a:prstGeom>
            <a:noFill/>
          </p:spPr>
        </p:pic>
        <p:pic>
          <p:nvPicPr>
            <p:cNvPr id="6" name="Picture 4" descr="http://www.tpwmagazine.com/archive/2010/nov/images/OpenerH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2362200"/>
              <a:ext cx="2590800" cy="1708467"/>
            </a:xfrm>
            <a:prstGeom prst="rect">
              <a:avLst/>
            </a:prstGeom>
            <a:noFill/>
          </p:spPr>
        </p:pic>
        <p:pic>
          <p:nvPicPr>
            <p:cNvPr id="7" name="Picture 10" descr="http://fillyourplate.org/blog/wp-content/uploads/2010/12/Smallhouse-family-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0" y="3657600"/>
              <a:ext cx="2438400" cy="1825620"/>
            </a:xfrm>
            <a:prstGeom prst="rect">
              <a:avLst/>
            </a:prstGeom>
            <a:noFill/>
          </p:spPr>
        </p:pic>
      </p:grpSp>
      <p:sp>
        <p:nvSpPr>
          <p:cNvPr id="15" name="TextBox 14"/>
          <p:cNvSpPr txBox="1"/>
          <p:nvPr/>
        </p:nvSpPr>
        <p:spPr>
          <a:xfrm>
            <a:off x="152400" y="1219200"/>
            <a:ext cx="6019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To farmers, ranchers, and landowners for the management of LEPC habitat</a:t>
            </a:r>
            <a:endParaRPr lang="en-US" sz="2600" b="1" dirty="0"/>
          </a:p>
        </p:txBody>
      </p:sp>
      <p:pic>
        <p:nvPicPr>
          <p:cNvPr id="10" name="~PP414.WAV">
            <a:hlinkClick r:id="" action="ppaction://media"/>
          </p:cNvPr>
          <p:cNvPicPr>
            <a:picLocks noRot="1" noChangeAspect="1"/>
          </p:cNvPicPr>
          <p:nvPr>
            <a:wavAudioFile r:embed="rId1" name="~PP414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3352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mitigation framework is designed to  preclude the need to list the LEPC or provide a pathway to delisting, but accomplishing those goals requires enrollment from industry.</a:t>
            </a:r>
          </a:p>
          <a:p>
            <a:r>
              <a:rPr lang="en-US" dirty="0" smtClean="0"/>
              <a:t>This framework will also ensure that the management of the LEPC remains in the hands of the States.</a:t>
            </a:r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00" y="0"/>
            <a:ext cx="11193780" cy="290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951.WAV">
            <a:hlinkClick r:id="" action="ppaction://media"/>
          </p:cNvPr>
          <p:cNvPicPr>
            <a:picLocks noRot="1" noChangeAspect="1"/>
          </p:cNvPicPr>
          <p:nvPr>
            <a:wavAudioFile r:embed="rId1" name="~PP3951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817" y="0"/>
            <a:ext cx="9187817" cy="713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91200" y="3811012"/>
            <a:ext cx="3352800" cy="30469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Please submit questions or comments on the LEPC Range-wide Conservation Plan to </a:t>
            </a:r>
            <a:r>
              <a:rPr lang="en-US" sz="2400" dirty="0" smtClean="0">
                <a:hlinkClick r:id="rId4"/>
              </a:rPr>
              <a:t>janc@gci.net</a:t>
            </a:r>
            <a:r>
              <a:rPr lang="en-US" sz="2400" dirty="0" smtClean="0"/>
              <a:t> by </a:t>
            </a:r>
            <a:r>
              <a:rPr lang="en-US" sz="2400" b="1" dirty="0" smtClean="0"/>
              <a:t>May 15 </a:t>
            </a:r>
            <a:r>
              <a:rPr lang="en-US" sz="2400" dirty="0" smtClean="0"/>
              <a:t>or to your Interstate Working Group member in each state.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304800"/>
            <a:ext cx="7620000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Find the LEPC Range-wide Conservation Plan at</a:t>
            </a:r>
            <a:endParaRPr lang="en-US" sz="2800" dirty="0" smtClean="0">
              <a:hlinkClick r:id="rId5"/>
            </a:endParaRPr>
          </a:p>
          <a:p>
            <a:pPr algn="ctr"/>
            <a:r>
              <a:rPr lang="en-US" sz="2800" dirty="0" smtClean="0">
                <a:hlinkClick r:id="rId5"/>
              </a:rPr>
              <a:t>http://www.wafwa.org/html/prairie_chicken.shtml</a:t>
            </a:r>
            <a:endParaRPr lang="en-US" sz="2800" dirty="0"/>
          </a:p>
        </p:txBody>
      </p:sp>
      <p:pic>
        <p:nvPicPr>
          <p:cNvPr id="6" name="~PP795.WAV">
            <a:hlinkClick r:id="" action="ppaction://media"/>
          </p:cNvPr>
          <p:cNvPicPr>
            <a:picLocks noRot="1" noChangeAspect="1"/>
          </p:cNvPicPr>
          <p:nvPr>
            <a:wavAudioFile r:embed="rId1" name="~PP795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00" y="0"/>
            <a:ext cx="11193780" cy="290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971800"/>
            <a:ext cx="8382000" cy="33528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b="1" dirty="0" smtClean="0"/>
              <a:t>LEPC Interstate Working Group</a:t>
            </a:r>
          </a:p>
          <a:p>
            <a:r>
              <a:rPr lang="en-US" sz="3000" dirty="0" smtClean="0"/>
              <a:t>CO:	  David Klute – </a:t>
            </a:r>
            <a:r>
              <a:rPr lang="en-US" sz="3000" dirty="0" smtClean="0">
                <a:hlinkClick r:id="rId4"/>
              </a:rPr>
              <a:t>David.Klute@state.co.us</a:t>
            </a:r>
            <a:endParaRPr lang="en-US" sz="3000" dirty="0" smtClean="0"/>
          </a:p>
          <a:p>
            <a:r>
              <a:rPr lang="en-US" sz="3000" dirty="0" smtClean="0"/>
              <a:t>KS:	  Jim Pitman – </a:t>
            </a:r>
            <a:r>
              <a:rPr lang="en-US" sz="3000" dirty="0" smtClean="0">
                <a:hlinkClick r:id="rId5"/>
              </a:rPr>
              <a:t>Jim.Pitman@ksoutdoors.com</a:t>
            </a:r>
            <a:endParaRPr lang="en-US" sz="3000" dirty="0" smtClean="0"/>
          </a:p>
          <a:p>
            <a:r>
              <a:rPr lang="en-US" sz="3000" dirty="0" smtClean="0"/>
              <a:t>OK:	   Doug Schoeling – </a:t>
            </a:r>
            <a:r>
              <a:rPr lang="en-US" sz="3000" dirty="0" smtClean="0">
                <a:hlinkClick r:id="rId6"/>
              </a:rPr>
              <a:t>schoelingd@pldi.net</a:t>
            </a:r>
            <a:endParaRPr lang="en-US" sz="3000" dirty="0" smtClean="0"/>
          </a:p>
          <a:p>
            <a:r>
              <a:rPr lang="en-US" sz="3000" dirty="0" smtClean="0"/>
              <a:t>NM:  Grant Beauprez – </a:t>
            </a:r>
            <a:r>
              <a:rPr lang="en-US" sz="3000" dirty="0" smtClean="0">
                <a:hlinkClick r:id="rId7"/>
              </a:rPr>
              <a:t>Grant.Beauprez@state.nm.us</a:t>
            </a:r>
            <a:endParaRPr lang="en-US" sz="3000" dirty="0" smtClean="0"/>
          </a:p>
          <a:p>
            <a:r>
              <a:rPr lang="en-US" sz="3000" dirty="0" smtClean="0"/>
              <a:t>TX:    Sean Kyle – </a:t>
            </a:r>
            <a:r>
              <a:rPr lang="en-US" sz="3000" dirty="0" smtClean="0">
                <a:hlinkClick r:id="rId8"/>
              </a:rPr>
              <a:t>Sean.Kyle@tpwd.state.tx.us</a:t>
            </a:r>
            <a:endParaRPr lang="en-US" sz="30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~PP2206.WAV">
            <a:hlinkClick r:id="" action="ppaction://media"/>
          </p:cNvPr>
          <p:cNvPicPr>
            <a:picLocks noRot="1" noChangeAspect="1"/>
          </p:cNvPicPr>
          <p:nvPr>
            <a:wavAudioFile r:embed="rId1" name="~PP2206.WAV"/>
          </p:nvPr>
        </p:nvPicPr>
        <p:blipFill>
          <a:blip r:embed="rId9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Enrollment for Mitigation</a:t>
            </a:r>
            <a:br>
              <a:rPr lang="en-US" dirty="0" smtClean="0"/>
            </a:b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33528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i="1" dirty="0" smtClean="0"/>
              <a:t>How do I enroll?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Contact service provider and request enrollment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Provide spatial information detailing the extent of the acres to be enrolled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Sign an enrollment agreement with conservation measures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Pay the enrollment fees for the first 3 years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Provide information on impacts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90600"/>
            <a:ext cx="8229600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Who </a:t>
            </a:r>
            <a:r>
              <a:rPr lang="en-US" sz="3200" i="1" dirty="0" smtClean="0"/>
              <a:t>m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 enroll?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Any public or private entity that may impact LEPC habitat within the Estimated Occupied Range +10 miles (EOR+10)</a:t>
            </a:r>
            <a:endParaRPr kumimoji="0" lang="en-US" sz="24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~PP1070.WAV">
            <a:hlinkClick r:id="" action="ppaction://media"/>
          </p:cNvPr>
          <p:cNvPicPr>
            <a:picLocks noRot="1" noChangeAspect="1"/>
          </p:cNvPicPr>
          <p:nvPr>
            <a:wavAudioFile r:embed="rId1" name="~PP1070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Enrollment For Mitigation</a:t>
            </a:r>
            <a:br>
              <a:rPr lang="en-US" dirty="0" smtClean="0"/>
            </a:br>
            <a:r>
              <a:rPr lang="en-US" sz="3100" i="1" dirty="0" smtClean="0"/>
              <a:t>What are the enrollment fees for?</a:t>
            </a: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en-US" dirty="0" smtClean="0"/>
              <a:t>Enrollment fees are prepayment of future impacts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/>
            <a:r>
              <a:rPr lang="en-US" dirty="0" smtClean="0"/>
              <a:t>Once enrollment fees are debited for impacts, participants may add more funds to their account or pay mitigation fees as they develop a project</a:t>
            </a:r>
          </a:p>
        </p:txBody>
      </p:sp>
      <p:pic>
        <p:nvPicPr>
          <p:cNvPr id="8" name="~PP713.WAV">
            <a:hlinkClick r:id="" action="ppaction://media"/>
          </p:cNvPr>
          <p:cNvPicPr>
            <a:picLocks noRot="1" noChangeAspect="1"/>
          </p:cNvPicPr>
          <p:nvPr>
            <a:wavAudioFile r:embed="rId1" name="~PP713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Conservation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Detailed in the plan:</a:t>
            </a:r>
          </a:p>
          <a:p>
            <a:r>
              <a:rPr lang="en-US" dirty="0" smtClean="0"/>
              <a:t>Based on CHAT categories 1-3, known leks, and breeding season dates</a:t>
            </a:r>
          </a:p>
          <a:p>
            <a:endParaRPr lang="en-US" sz="900" dirty="0" smtClean="0"/>
          </a:p>
          <a:p>
            <a:endParaRPr lang="en-US" sz="900" dirty="0" smtClean="0"/>
          </a:p>
          <a:p>
            <a:pPr algn="ctr">
              <a:buNone/>
            </a:pPr>
            <a:r>
              <a:rPr lang="en-US" sz="3000" b="1" dirty="0" smtClean="0"/>
              <a:t>See Range-Wide Plan for details on conservation measures—Please provide feedback</a:t>
            </a:r>
          </a:p>
        </p:txBody>
      </p:sp>
      <p:pic>
        <p:nvPicPr>
          <p:cNvPr id="9" name="~PP757.WAV">
            <a:hlinkClick r:id="" action="ppaction://media"/>
          </p:cNvPr>
          <p:cNvPicPr>
            <a:picLocks noRot="1" noChangeAspect="1"/>
          </p:cNvPicPr>
          <p:nvPr>
            <a:wavAudioFile r:embed="rId1" name="~PP757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Draft CHAT 2.0 Online Now</a:t>
            </a:r>
            <a:br>
              <a:rPr lang="en-US" dirty="0" smtClean="0"/>
            </a:br>
            <a:r>
              <a:rPr lang="en-US" sz="3100" i="1" dirty="0" smtClean="0"/>
              <a:t>Spatial Representation of the LEPC-RWP</a:t>
            </a:r>
            <a:endParaRPr lang="en-US" sz="31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591" y="1595438"/>
            <a:ext cx="8732556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0" y="59436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4"/>
              </a:rPr>
              <a:t>http://kars.ku.edu/maps/sgpchat/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50292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(Predicted High Quality Habitat)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54102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(Other Potential Habitat)</a:t>
            </a:r>
            <a:endParaRPr lang="en-US" sz="1200" dirty="0"/>
          </a:p>
        </p:txBody>
      </p:sp>
      <p:pic>
        <p:nvPicPr>
          <p:cNvPr id="11" name="~PP2317.WAV">
            <a:hlinkClick r:id="" action="ppaction://media"/>
          </p:cNvPr>
          <p:cNvPicPr>
            <a:picLocks noRot="1" noChangeAspect="1"/>
          </p:cNvPicPr>
          <p:nvPr>
            <a:wavAudioFile r:embed="rId1" name="~PP2317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Mitigation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What’s involved in the calculation of cost?</a:t>
            </a: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Acres Impacted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Impact Duration	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Conservation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Habitat Quality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Habitat Management Cost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Administrative Cost</a:t>
            </a:r>
          </a:p>
          <a:p>
            <a:pPr marL="514350" indent="-514350">
              <a:buNone/>
            </a:pPr>
            <a:endParaRPr lang="en-US" dirty="0" smtClean="0"/>
          </a:p>
        </p:txBody>
      </p:sp>
      <p:pic>
        <p:nvPicPr>
          <p:cNvPr id="8" name="~PP1489.WAV">
            <a:hlinkClick r:id="" action="ppaction://media"/>
          </p:cNvPr>
          <p:cNvPicPr>
            <a:picLocks noRot="1" noChangeAspect="1"/>
          </p:cNvPicPr>
          <p:nvPr>
            <a:wavAudioFile r:embed="rId1" name="~PP148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10582</TotalTime>
  <Words>1724</Words>
  <Application>Microsoft Office PowerPoint</Application>
  <PresentationFormat>On-screen Show (4:3)</PresentationFormat>
  <Paragraphs>469</Paragraphs>
  <Slides>45</Slides>
  <Notes>0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Lesser Prairie-Chicken Range-Wide Conservation Plan: Industry Mitigation Framework</vt:lpstr>
      <vt:lpstr>Goals of the Mitigation Framework</vt:lpstr>
      <vt:lpstr>WAFWA Mitigation Framework</vt:lpstr>
      <vt:lpstr>WAFWA Mitigation Framework Administrative Structure</vt:lpstr>
      <vt:lpstr>Enrollment for Mitigation </vt:lpstr>
      <vt:lpstr>Enrollment For Mitigation What are the enrollment fees for?</vt:lpstr>
      <vt:lpstr>Conservation measures</vt:lpstr>
      <vt:lpstr>Draft CHAT 2.0 Online Now Spatial Representation of the LEPC-RWP</vt:lpstr>
      <vt:lpstr>Mitigation What’s involved in the calculation of cost?</vt:lpstr>
      <vt:lpstr>Mitigation What are the variables?</vt:lpstr>
      <vt:lpstr>Mitigation How are the costs calculated?</vt:lpstr>
      <vt:lpstr>Impact Acreage</vt:lpstr>
      <vt:lpstr>Impact Buffers</vt:lpstr>
      <vt:lpstr>Impact Duration</vt:lpstr>
      <vt:lpstr>Conservation Ratio</vt:lpstr>
      <vt:lpstr>Habitat Evaluation Guide How does it work?</vt:lpstr>
      <vt:lpstr>Habitat Evaluation Guide Incentivizing Avoidance and Minimization</vt:lpstr>
      <vt:lpstr>What is the management/admin cost?</vt:lpstr>
      <vt:lpstr>Ecoregional Habitat Management Costs</vt:lpstr>
      <vt:lpstr>CHAT Weightings</vt:lpstr>
      <vt:lpstr>Management and Admin Cost Per Acre For high-quality, unimpacted rangeland</vt:lpstr>
      <vt:lpstr>Mitigations, Management, and Admin Cost Per Acre (MMA) For high quality, unimpacted rangeland</vt:lpstr>
      <vt:lpstr>Where are mitigation costs lowest?</vt:lpstr>
      <vt:lpstr>Where are mitigation costs lowest?</vt:lpstr>
      <vt:lpstr>Mitigation How are the costs calculated?</vt:lpstr>
      <vt:lpstr>Mitigation Examples</vt:lpstr>
      <vt:lpstr>Mitigation, Management, and Admin Cost Per Acre (MMA) For high quality, unimpacted rangeland</vt:lpstr>
      <vt:lpstr>Slide 28</vt:lpstr>
      <vt:lpstr>Oil and Gas Example #1 Shinnery Oak Region, CHAT 1, no prior impacts</vt:lpstr>
      <vt:lpstr>Slide 30</vt:lpstr>
      <vt:lpstr>Oil and Gas Example #2 Shinnery Oak Region, CHAT 1, within prior impacts</vt:lpstr>
      <vt:lpstr>Slide 32</vt:lpstr>
      <vt:lpstr>Slide 33</vt:lpstr>
      <vt:lpstr>Wind Energy Example #1 Shinnery Oak Region, CHAT 2, no prior impacts</vt:lpstr>
      <vt:lpstr>Slide 35</vt:lpstr>
      <vt:lpstr>Wind Energy Example #2 Shinnery Oak Region, CHAT 3, in cropland</vt:lpstr>
      <vt:lpstr>Slide 37</vt:lpstr>
      <vt:lpstr>Transmission Examples </vt:lpstr>
      <vt:lpstr>Slide 39</vt:lpstr>
      <vt:lpstr>Slide 40</vt:lpstr>
      <vt:lpstr>Mitigation Take-Home</vt:lpstr>
      <vt:lpstr>Where does the money go?</vt:lpstr>
      <vt:lpstr>Slide 43</vt:lpstr>
      <vt:lpstr>Slide 44</vt:lpstr>
      <vt:lpstr>Slide 45</vt:lpstr>
    </vt:vector>
  </TitlesOfParts>
  <Company>TPWD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Lesser Prairie-Chicken Range-Wide Conservation Plan: Mitigation Framework</dc:title>
  <dc:creator>TPWD</dc:creator>
  <cp:lastModifiedBy>TPWD</cp:lastModifiedBy>
  <cp:revision>59</cp:revision>
  <dcterms:created xsi:type="dcterms:W3CDTF">2013-04-16T01:47:15Z</dcterms:created>
  <dcterms:modified xsi:type="dcterms:W3CDTF">2013-05-06T20:37:21Z</dcterms:modified>
</cp:coreProperties>
</file>