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328" r:id="rId3"/>
    <p:sldId id="304" r:id="rId4"/>
    <p:sldId id="326" r:id="rId5"/>
    <p:sldId id="329" r:id="rId6"/>
    <p:sldId id="316" r:id="rId7"/>
    <p:sldId id="321" r:id="rId8"/>
    <p:sldId id="322" r:id="rId9"/>
    <p:sldId id="323" r:id="rId10"/>
    <p:sldId id="327" r:id="rId11"/>
    <p:sldId id="265" r:id="rId12"/>
    <p:sldId id="33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marbach" initials="l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000000"/>
    <a:srgbClr val="FFF2BD"/>
    <a:srgbClr val="FF9900"/>
    <a:srgbClr val="349140"/>
    <a:srgbClr val="2E8139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7599" autoAdjust="0"/>
    <p:restoredTop sz="98907" autoAdjust="0"/>
  </p:normalViewPr>
  <p:slideViewPr>
    <p:cSldViewPr>
      <p:cViewPr varScale="1">
        <p:scale>
          <a:sx n="84" d="100"/>
          <a:sy n="84" d="100"/>
        </p:scale>
        <p:origin x="96" y="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151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t" anchorCtr="0" compatLnSpc="1">
            <a:prstTxWarp prst="textNoShape">
              <a:avLst/>
            </a:prstTxWarp>
          </a:bodyPr>
          <a:lstStyle>
            <a:lvl1pPr defTabSz="914437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79" y="0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t" anchorCtr="0" compatLnSpc="1">
            <a:prstTxWarp prst="textNoShape">
              <a:avLst/>
            </a:prstTxWarp>
          </a:bodyPr>
          <a:lstStyle>
            <a:lvl1pPr algn="r" defTabSz="914437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686489"/>
            <a:ext cx="2972421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b" anchorCtr="0" compatLnSpc="1">
            <a:prstTxWarp prst="textNoShape">
              <a:avLst/>
            </a:prstTxWarp>
          </a:bodyPr>
          <a:lstStyle>
            <a:lvl1pPr defTabSz="914437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b" anchorCtr="0" compatLnSpc="1">
            <a:prstTxWarp prst="textNoShape">
              <a:avLst/>
            </a:prstTxWarp>
          </a:bodyPr>
          <a:lstStyle>
            <a:lvl1pPr algn="r" defTabSz="914437">
              <a:defRPr sz="1000" b="0" i="1">
                <a:latin typeface="Times New Roman" panose="02020603050405020304" pitchFamily="18" charset="0"/>
              </a:defRPr>
            </a:lvl1pPr>
          </a:lstStyle>
          <a:p>
            <a:fld id="{454ADE6C-F238-49BE-BE7C-16BC5E13FD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85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t" anchorCtr="0" compatLnSpc="1">
            <a:prstTxWarp prst="textNoShape">
              <a:avLst/>
            </a:prstTxWarp>
          </a:bodyPr>
          <a:lstStyle>
            <a:lvl1pPr defTabSz="914437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79" y="0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t" anchorCtr="0" compatLnSpc="1">
            <a:prstTxWarp prst="textNoShape">
              <a:avLst/>
            </a:prstTxWarp>
          </a:bodyPr>
          <a:lstStyle>
            <a:lvl1pPr algn="r" defTabSz="914437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686489"/>
            <a:ext cx="2972421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b" anchorCtr="0" compatLnSpc="1">
            <a:prstTxWarp prst="textNoShape">
              <a:avLst/>
            </a:prstTxWarp>
          </a:bodyPr>
          <a:lstStyle>
            <a:lvl1pPr defTabSz="914437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b" anchorCtr="0" compatLnSpc="1">
            <a:prstTxWarp prst="textNoShape">
              <a:avLst/>
            </a:prstTxWarp>
          </a:bodyPr>
          <a:lstStyle>
            <a:lvl1pPr algn="r" defTabSz="914437">
              <a:defRPr sz="1000" b="0" i="1">
                <a:latin typeface="Times New Roman" panose="02020603050405020304" pitchFamily="18" charset="0"/>
              </a:defRPr>
            </a:lvl1pPr>
          </a:lstStyle>
          <a:p>
            <a:fld id="{A30A06A6-F883-41D9-B108-DB050D9AC41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344025"/>
            <a:ext cx="5028579" cy="41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9" tIns="46036" rIns="92069" bIns="460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649801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174BFD-A135-4EAE-BFF8-86CD735D7B3B}" type="slidenum">
              <a:rPr lang="en-US" altLang="en-US" sz="1000" b="0">
                <a:latin typeface="Times New Roman" panose="02020603050405020304" pitchFamily="18" charset="0"/>
              </a:rPr>
              <a:pPr/>
              <a:t>1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71957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44DCE3-6B4F-4DE8-811A-699FCD16FC9E}" type="slidenum">
              <a:rPr lang="en-US" altLang="en-US" sz="1000" b="0">
                <a:latin typeface="Times New Roman" panose="02020603050405020304" pitchFamily="18" charset="0"/>
              </a:rPr>
              <a:pPr/>
              <a:t>3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9679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CBCCFC-8CA3-48CF-9CEB-FF81BF8854CD}" type="slidenum">
              <a:rPr lang="en-US" altLang="en-US" sz="1000" b="0">
                <a:latin typeface="Times New Roman" panose="02020603050405020304" pitchFamily="18" charset="0"/>
              </a:rPr>
              <a:pPr/>
              <a:t>11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8063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174BFD-A135-4EAE-BFF8-86CD735D7B3B}" type="slidenum">
              <a:rPr lang="en-US" altLang="en-US" sz="1000" b="0">
                <a:latin typeface="Times New Roman" panose="02020603050405020304" pitchFamily="18" charset="0"/>
              </a:rPr>
              <a:pPr/>
              <a:t>12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9470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11200" y="22860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89063" y="3886200"/>
            <a:ext cx="63658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6867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5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5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1176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1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43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1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782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508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260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2F"/>
            </a:gs>
            <a:gs pos="50000">
              <a:srgbClr val="003366"/>
            </a:gs>
            <a:gs pos="100000">
              <a:srgbClr val="00182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–"/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–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troller.texas.gov/procurement/prog/training-cert/webinar-trainin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95400"/>
            <a:ext cx="42926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914400"/>
          </a:xfrm>
        </p:spPr>
        <p:txBody>
          <a:bodyPr/>
          <a:lstStyle/>
          <a:p>
            <a:r>
              <a:rPr lang="en-US" dirty="0"/>
              <a:t>Miscellaneous</a:t>
            </a:r>
            <a:endParaRPr lang="en-US" altLang="en-US" dirty="0" smtClean="0"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676400"/>
            <a:ext cx="8610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2"/>
                </a:solidFill>
              </a:rPr>
              <a:t>State property may only be used for state purposes.  Government Code Sec. 2203.004.</a:t>
            </a:r>
          </a:p>
          <a:p>
            <a:pPr marL="457200" indent="-4572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2"/>
                </a:solidFill>
              </a:rPr>
              <a:t>No reimbursement for travel expenses on alcoholic beverages.  Government Code section 2113.101.</a:t>
            </a:r>
          </a:p>
          <a:p>
            <a:pPr marL="457200" indent="-4572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2"/>
                </a:solidFill>
              </a:rPr>
              <a:t>State funds cannot be used to influence the passage or defeat of legislation.  Government Code section 556.006.</a:t>
            </a:r>
          </a:p>
        </p:txBody>
      </p:sp>
    </p:spTree>
    <p:extLst>
      <p:ext uri="{BB962C8B-B14F-4D97-AF65-F5344CB8AC3E}">
        <p14:creationId xmlns:p14="http://schemas.microsoft.com/office/powerpoint/2010/main" val="43976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838200"/>
            <a:ext cx="19287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Policies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905000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2"/>
                </a:solidFill>
              </a:rPr>
              <a:t>TFRLC Council did not adopt policies prior to January 1, 2016, according to GLO</a:t>
            </a:r>
          </a:p>
          <a:p>
            <a:pPr marL="457200" indent="-4572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2"/>
                </a:solidFill>
              </a:rPr>
              <a:t>Applicable Texas Ethics Commission policies included in training materials:</a:t>
            </a:r>
          </a:p>
          <a:p>
            <a:pPr marL="914400" lvl="1" indent="-4572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2"/>
                </a:solidFill>
              </a:rPr>
              <a:t>“Helpful Hints for Filing your Personal Financial Statement”</a:t>
            </a:r>
          </a:p>
          <a:p>
            <a:pPr marL="914400" lvl="1" indent="-4572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2"/>
                </a:solidFill>
              </a:rPr>
              <a:t>“Can I Take It? A Guide for Officers and Employees in the Executive Branch of State Government”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95400"/>
            <a:ext cx="42926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8922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04800"/>
            <a:ext cx="4800600" cy="1905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4384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Farm and Ranch Lands Conservation </a:t>
            </a:r>
            <a:r>
              <a:rPr lang="en-US" sz="3200" dirty="0" smtClean="0">
                <a:solidFill>
                  <a:srgbClr val="FFC000"/>
                </a:solidFill>
              </a:rPr>
              <a:t>Council</a:t>
            </a:r>
            <a:r>
              <a:rPr lang="en-US" dirty="0">
                <a:solidFill>
                  <a:srgbClr val="FFC000"/>
                </a:solidFill>
              </a:rPr>
              <a:t/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sz="2800" dirty="0">
                <a:solidFill>
                  <a:srgbClr val="FFC000"/>
                </a:solidFill>
              </a:rPr>
              <a:t>January 28, 2016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41910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Review of Open Meetings Law, Public Information Law, Administrative Procedure Law, Other Laws Relating to Public Officials, and Applicable Policies</a:t>
            </a:r>
          </a:p>
          <a:p>
            <a:pPr algn="ctr"/>
            <a:endParaRPr lang="en-US" sz="2400" dirty="0">
              <a:solidFill>
                <a:schemeClr val="tx2"/>
              </a:solidFill>
            </a:endParaRPr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Presenter: Bob Sweeney, TPWD Staff Attorney</a:t>
            </a:r>
          </a:p>
        </p:txBody>
      </p:sp>
    </p:spTree>
    <p:extLst>
      <p:ext uri="{BB962C8B-B14F-4D97-AF65-F5344CB8AC3E}">
        <p14:creationId xmlns:p14="http://schemas.microsoft.com/office/powerpoint/2010/main" val="1827528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62890" y="838200"/>
            <a:ext cx="8686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3200" dirty="0">
                <a:solidFill>
                  <a:srgbClr val="FFC000"/>
                </a:solidFill>
              </a:rPr>
              <a:t>Requirements of the Open Meetings Law (Texas Government Code chapter 551)</a:t>
            </a:r>
            <a:endParaRPr lang="en-US" altLang="en-US" sz="3200" dirty="0">
              <a:solidFill>
                <a:srgbClr val="FFC000"/>
              </a:solidFill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62890" y="2514600"/>
            <a:ext cx="84582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Watch the video--Government Code section 551.005</a:t>
            </a:r>
          </a:p>
          <a:p>
            <a:pPr marL="342900" indent="-342900"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Other resources: Open Meetings Handbook 2016 on Attorney General’s website</a:t>
            </a:r>
          </a:p>
          <a:p>
            <a:pPr marL="342900" indent="-342900"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Key points to remember:</a:t>
            </a:r>
          </a:p>
          <a:p>
            <a:pPr marL="800100" lvl="1" indent="-342900"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Public posting required in advance of meetings of a quorum of Council members</a:t>
            </a:r>
          </a:p>
          <a:p>
            <a:pPr marL="800100" lvl="1" indent="-342900"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Council’s actions are limited to posted agenda</a:t>
            </a:r>
          </a:p>
          <a:p>
            <a:pPr marL="800100" lvl="1" indent="-342900"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Criminal and civil sanctions for violations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/>
          <a:lstStyle/>
          <a:p>
            <a:r>
              <a:rPr lang="en-US" sz="3600" dirty="0"/>
              <a:t>Requirements of the Public Information Law (Texas Government Code chapter 552)</a:t>
            </a:r>
            <a:endParaRPr lang="en-US" altLang="en-US" sz="3600" dirty="0" smtClean="0">
              <a:effectLst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572000"/>
          </a:xfrm>
        </p:spPr>
        <p:txBody>
          <a:bodyPr/>
          <a:lstStyle/>
          <a:p>
            <a:r>
              <a:rPr lang="en-US" sz="2400" dirty="0" smtClean="0"/>
              <a:t>Watch </a:t>
            </a:r>
            <a:r>
              <a:rPr lang="en-US" sz="2400" dirty="0" smtClean="0"/>
              <a:t>the video—Government Code section 552.012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Other resources: Public Information Act Handbook on Attorney General’s website</a:t>
            </a:r>
          </a:p>
          <a:p>
            <a:r>
              <a:rPr lang="en-US" sz="2400" dirty="0"/>
              <a:t>Key points to remember:</a:t>
            </a:r>
          </a:p>
          <a:p>
            <a:pPr lvl="1"/>
            <a:r>
              <a:rPr lang="en-US" sz="2000" dirty="0"/>
              <a:t>“document” includes any format, including electronic, recorded, and paper</a:t>
            </a:r>
          </a:p>
          <a:p>
            <a:pPr lvl="1"/>
            <a:r>
              <a:rPr lang="en-US" sz="2000" dirty="0"/>
              <a:t>Any written request for documents invokes the PIA</a:t>
            </a:r>
          </a:p>
          <a:p>
            <a:pPr lvl="1"/>
            <a:r>
              <a:rPr lang="en-US" sz="2000" dirty="0"/>
              <a:t>documents are presumed to be public information; burden is on state agency to prove exemption from disclosure</a:t>
            </a:r>
          </a:p>
          <a:p>
            <a:pPr lvl="1"/>
            <a:r>
              <a:rPr lang="en-US" sz="2000" dirty="0"/>
              <a:t>Request to OAG for exemption within ten business days</a:t>
            </a:r>
          </a:p>
          <a:p>
            <a:pPr lvl="1"/>
            <a:r>
              <a:rPr lang="en-US" sz="2000" dirty="0"/>
              <a:t>Enforceable by criminal and civil sanctions</a:t>
            </a:r>
          </a:p>
        </p:txBody>
      </p:sp>
    </p:spTree>
    <p:extLst>
      <p:ext uri="{BB962C8B-B14F-4D97-AF65-F5344CB8AC3E}">
        <p14:creationId xmlns:p14="http://schemas.microsoft.com/office/powerpoint/2010/main" val="241223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360"/>
            <a:ext cx="8229600" cy="1676400"/>
          </a:xfrm>
        </p:spPr>
        <p:txBody>
          <a:bodyPr/>
          <a:lstStyle/>
          <a:p>
            <a:r>
              <a:rPr lang="en-US" sz="3200" dirty="0"/>
              <a:t>Requirements of the Administrative Procedure Law (Texas Government Code chapter 2001)</a:t>
            </a:r>
            <a:endParaRPr lang="en-US" altLang="en-US" sz="3200" dirty="0" smtClean="0">
              <a:effectLst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924800" cy="2286000"/>
          </a:xfrm>
        </p:spPr>
        <p:txBody>
          <a:bodyPr/>
          <a:lstStyle/>
          <a:p>
            <a:r>
              <a:rPr lang="en-US" sz="2300" dirty="0"/>
              <a:t>Resources: Administrative Law Handbook on Attorney General’s website</a:t>
            </a:r>
          </a:p>
          <a:p>
            <a:r>
              <a:rPr lang="en-US" sz="2300" dirty="0"/>
              <a:t>“notice and comment” procedures for formal rulemaking</a:t>
            </a:r>
          </a:p>
          <a:p>
            <a:r>
              <a:rPr lang="en-US" sz="2300" dirty="0"/>
              <a:t>The Council has not previously adopted formal rules, although they have the authority to do so</a:t>
            </a:r>
          </a:p>
          <a:p>
            <a:r>
              <a:rPr lang="en-US" sz="2300" dirty="0"/>
              <a:t>Rules adoption checklist </a:t>
            </a:r>
          </a:p>
          <a:p>
            <a:r>
              <a:rPr lang="en-US" sz="2300" dirty="0"/>
              <a:t>Formally adopted rules are incorporated into Texas Administrative Code</a:t>
            </a:r>
          </a:p>
          <a:p>
            <a:r>
              <a:rPr lang="en-US" sz="2300" dirty="0"/>
              <a:t>“contested case hearing” procedures in which a state agency acts in a judicial capacity are not a function of this Council</a:t>
            </a:r>
          </a:p>
        </p:txBody>
      </p:sp>
    </p:spTree>
    <p:extLst>
      <p:ext uri="{BB962C8B-B14F-4D97-AF65-F5344CB8AC3E}">
        <p14:creationId xmlns:p14="http://schemas.microsoft.com/office/powerpoint/2010/main" val="190334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dirty="0"/>
              <a:t>Laws Governing Conduct by Public Officials</a:t>
            </a:r>
            <a:endParaRPr lang="en-US" altLang="en-US" dirty="0" smtClean="0">
              <a:effectLst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620000" cy="2971800"/>
          </a:xfrm>
        </p:spPr>
        <p:txBody>
          <a:bodyPr/>
          <a:lstStyle/>
          <a:p>
            <a:r>
              <a:rPr lang="en-US" sz="2800" dirty="0"/>
              <a:t>Ethics</a:t>
            </a:r>
          </a:p>
          <a:p>
            <a:r>
              <a:rPr lang="en-US" sz="2800" dirty="0"/>
              <a:t>Dealings with Lobbyists</a:t>
            </a:r>
          </a:p>
          <a:p>
            <a:r>
              <a:rPr lang="en-US" sz="2800" dirty="0"/>
              <a:t>Contracting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en-US" dirty="0"/>
              <a:t>Ethics</a:t>
            </a:r>
            <a:endParaRPr lang="en-US" altLang="en-US" dirty="0" smtClean="0">
              <a:effectLst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49680"/>
            <a:ext cx="8839200" cy="4267200"/>
          </a:xfrm>
        </p:spPr>
        <p:txBody>
          <a:bodyPr/>
          <a:lstStyle/>
          <a:p>
            <a:r>
              <a:rPr lang="en-US" sz="2400" dirty="0"/>
              <a:t>Take training on Texas Ethics Commission website: https://www.ethics.state.tx.us/training/Online_Ethics_Training.html</a:t>
            </a:r>
          </a:p>
          <a:p>
            <a:r>
              <a:rPr lang="en-US" sz="2400" dirty="0"/>
              <a:t>Government Code Chapter 572</a:t>
            </a:r>
          </a:p>
          <a:p>
            <a:r>
              <a:rPr lang="en-US" sz="2400" dirty="0"/>
              <a:t>Personal financial statement required to be filed by April 30</a:t>
            </a:r>
            <a:r>
              <a:rPr lang="en-US" sz="2400" baseline="30000" dirty="0"/>
              <a:t>th</a:t>
            </a:r>
            <a:r>
              <a:rPr lang="en-US" sz="2400" dirty="0"/>
              <a:t> of each year</a:t>
            </a:r>
            <a:r>
              <a:rPr lang="en-US" sz="2400" dirty="0" smtClean="0"/>
              <a:t>. </a:t>
            </a:r>
            <a:r>
              <a:rPr lang="en-US" sz="2400" dirty="0"/>
              <a:t>Details on website of Texas Ethics Commission.</a:t>
            </a:r>
          </a:p>
          <a:p>
            <a:r>
              <a:rPr lang="en-US" sz="2400" dirty="0"/>
              <a:t>Conflicts of interest prohibited (Government Code sec. 572.051)  </a:t>
            </a:r>
          </a:p>
          <a:p>
            <a:r>
              <a:rPr lang="en-US" sz="2400" dirty="0"/>
              <a:t>Council member must not vote on or otherwise participate in a matter in which he or she has an interest.  Note on the record and publicly recuse.</a:t>
            </a:r>
          </a:p>
          <a:p>
            <a:pPr>
              <a:lnSpc>
                <a:spcPct val="90000"/>
              </a:lnSpc>
            </a:pPr>
            <a:endParaRPr lang="en-US" altLang="en-US" sz="20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dirty="0"/>
              <a:t>Dealings with Lobbyists</a:t>
            </a:r>
            <a:endParaRPr lang="en-US" altLang="en-US" dirty="0" smtClean="0">
              <a:effectLst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848600" cy="4648200"/>
          </a:xfrm>
        </p:spPr>
        <p:txBody>
          <a:bodyPr/>
          <a:lstStyle/>
          <a:p>
            <a:r>
              <a:rPr lang="en-US" sz="2800" dirty="0"/>
              <a:t>Government Code chapter 305</a:t>
            </a:r>
          </a:p>
          <a:p>
            <a:r>
              <a:rPr lang="en-US" sz="2800" dirty="0"/>
              <a:t>Gifts that are otherwise permissible under bribery laws and ethics policy may not be permissible from a registered lobbyist</a:t>
            </a:r>
          </a:p>
          <a:p>
            <a:r>
              <a:rPr lang="en-US" sz="2800" dirty="0"/>
              <a:t>List of registered lobbyists available on Texas Ethics Commission website</a:t>
            </a:r>
          </a:p>
          <a:p>
            <a:r>
              <a:rPr lang="en-US" sz="2800" dirty="0"/>
              <a:t>Even if gift from a lobbyist is permissible, your name will appear on a lobbyist’s activities report if certain thresholds are reached</a:t>
            </a:r>
          </a:p>
          <a:p>
            <a:pPr>
              <a:lnSpc>
                <a:spcPct val="90000"/>
              </a:lnSpc>
            </a:pPr>
            <a:endParaRPr lang="en-US" altLang="en-US" sz="24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Contracting</a:t>
            </a:r>
            <a:endParaRPr lang="en-US" altLang="en-US" dirty="0" smtClean="0">
              <a:effectLst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5410200"/>
          </a:xfrm>
        </p:spPr>
        <p:txBody>
          <a:bodyPr/>
          <a:lstStyle/>
          <a:p>
            <a:r>
              <a:rPr lang="en-US" sz="2400" dirty="0"/>
              <a:t>Contracting laws and policies will apply to FRLC Program in issuance and management of grants </a:t>
            </a:r>
          </a:p>
          <a:p>
            <a:r>
              <a:rPr lang="en-US" sz="2400" dirty="0"/>
              <a:t>Watch video required by Government Code sec. </a:t>
            </a:r>
            <a:r>
              <a:rPr lang="en-US" sz="2400" dirty="0" smtClean="0"/>
              <a:t>2262.0535: </a:t>
            </a:r>
            <a:r>
              <a:rPr lang="en-US" sz="2400" u="sng" dirty="0" smtClean="0">
                <a:hlinkClick r:id="rId2"/>
              </a:rPr>
              <a:t>http</a:t>
            </a:r>
            <a:r>
              <a:rPr lang="en-US" sz="2400" u="sng" dirty="0">
                <a:hlinkClick r:id="rId2"/>
              </a:rPr>
              <a:t>://www.comptroller.texas.gov/procurement/prog/training-cert/webinar-training/</a:t>
            </a:r>
            <a:endParaRPr lang="en-US" sz="2400" u="sng" dirty="0"/>
          </a:p>
          <a:p>
            <a:r>
              <a:rPr lang="en-US" sz="2400" dirty="0"/>
              <a:t>Comptroller provides guidance through State of Texas Procurement Manual and Contract Management Guide</a:t>
            </a:r>
          </a:p>
          <a:p>
            <a:r>
              <a:rPr lang="en-US" sz="2400" dirty="0"/>
              <a:t>Ethics policy applies</a:t>
            </a:r>
          </a:p>
          <a:p>
            <a:r>
              <a:rPr lang="en-US" sz="2400" dirty="0"/>
              <a:t>Selected contracting statutes in Texas Government Code: chapters 2151-2269</a:t>
            </a:r>
          </a:p>
          <a:p>
            <a:pPr>
              <a:lnSpc>
                <a:spcPct val="90000"/>
              </a:lnSpc>
            </a:pPr>
            <a:endParaRPr lang="en-US" altLang="en-US" sz="24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-shw">
  <a:themeElements>
    <a:clrScheme name="">
      <a:dk1>
        <a:srgbClr val="919191"/>
      </a:dk1>
      <a:lt1>
        <a:srgbClr val="FFFF00"/>
      </a:lt1>
      <a:dk2>
        <a:srgbClr val="33CC33"/>
      </a:dk2>
      <a:lt2>
        <a:srgbClr val="FFFFFF"/>
      </a:lt2>
      <a:accent1>
        <a:srgbClr val="FF9900"/>
      </a:accent1>
      <a:accent2>
        <a:srgbClr val="3399FF"/>
      </a:accent2>
      <a:accent3>
        <a:srgbClr val="ADE2AD"/>
      </a:accent3>
      <a:accent4>
        <a:srgbClr val="DADA00"/>
      </a:accent4>
      <a:accent5>
        <a:srgbClr val="FFCAAA"/>
      </a:accent5>
      <a:accent6>
        <a:srgbClr val="2D8AE7"/>
      </a:accent6>
      <a:hlink>
        <a:srgbClr val="FFCC00"/>
      </a:hlink>
      <a:folHlink>
        <a:srgbClr val="00FFFF"/>
      </a:folHlink>
    </a:clrScheme>
    <a:fontScheme name="Comp-sh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-shw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-shw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</TotalTime>
  <Pages>9</Pages>
  <Words>590</Words>
  <Application>Microsoft Office PowerPoint</Application>
  <PresentationFormat>On-screen Show (4:3)</PresentationFormat>
  <Paragraphs>61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Comp-shw</vt:lpstr>
      <vt:lpstr>PowerPoint Presentation</vt:lpstr>
      <vt:lpstr>PowerPoint Presentation</vt:lpstr>
      <vt:lpstr>PowerPoint Presentation</vt:lpstr>
      <vt:lpstr>Requirements of the Public Information Law (Texas Government Code chapter 552)</vt:lpstr>
      <vt:lpstr>Requirements of the Administrative Procedure Law (Texas Government Code chapter 2001)</vt:lpstr>
      <vt:lpstr>Laws Governing Conduct by Public Officials</vt:lpstr>
      <vt:lpstr>Ethics</vt:lpstr>
      <vt:lpstr>Dealings with Lobbyists</vt:lpstr>
      <vt:lpstr>Contracting</vt:lpstr>
      <vt:lpstr>Miscellaneous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Recommended Template</dc:title>
  <dc:creator>Andra Clark</dc:creator>
  <cp:lastModifiedBy>Carla Beavers</cp:lastModifiedBy>
  <cp:revision>209</cp:revision>
  <cp:lastPrinted>2016-01-15T19:08:32Z</cp:lastPrinted>
  <dcterms:created xsi:type="dcterms:W3CDTF">1996-12-12T12:14:28Z</dcterms:created>
  <dcterms:modified xsi:type="dcterms:W3CDTF">2016-01-15T19:14:32Z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alan.king@tpwd.state.tx.us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N:\NEWS&amp;INFORMATION\king\commpres</vt:lpwstr>
  </property>
</Properties>
</file>