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26" r:id="rId3"/>
    <p:sldId id="304" r:id="rId4"/>
    <p:sldId id="316" r:id="rId5"/>
    <p:sldId id="321" r:id="rId6"/>
    <p:sldId id="322" r:id="rId7"/>
    <p:sldId id="323" r:id="rId8"/>
    <p:sldId id="325" r:id="rId9"/>
    <p:sldId id="265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arbach" initials="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CCECFF"/>
    <a:srgbClr val="000000"/>
    <a:srgbClr val="FFF2BD"/>
    <a:srgbClr val="FF9900"/>
    <a:srgbClr val="349140"/>
    <a:srgbClr val="2E8139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599" autoAdjust="0"/>
    <p:restoredTop sz="98907" autoAdjust="0"/>
  </p:normalViewPr>
  <p:slideViewPr>
    <p:cSldViewPr>
      <p:cViewPr varScale="1">
        <p:scale>
          <a:sx n="72" d="100"/>
          <a:sy n="72" d="100"/>
        </p:scale>
        <p:origin x="4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1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anose="02020603050405020304" pitchFamily="18" charset="0"/>
              </a:defRPr>
            </a:lvl1pPr>
          </a:lstStyle>
          <a:p>
            <a:fld id="{454ADE6C-F238-49BE-BE7C-16BC5E13F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8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anose="02020603050405020304" pitchFamily="18" charset="0"/>
              </a:defRPr>
            </a:lvl1pPr>
          </a:lstStyle>
          <a:p>
            <a:fld id="{A30A06A6-F883-41D9-B108-DB050D9AC4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49801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174BFD-A135-4EAE-BFF8-86CD735D7B3B}" type="slidenum">
              <a:rPr lang="en-US" altLang="en-US" sz="1000" b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9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4DCE3-6B4F-4DE8-811A-699FCD16FC9E}" type="slidenum">
              <a:rPr lang="en-US" altLang="en-US" sz="1000" b="0">
                <a:latin typeface="Times New Roman" panose="02020603050405020304" pitchFamily="18" charset="0"/>
              </a:rPr>
              <a:pPr/>
              <a:t>3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96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CBCCFC-8CA3-48CF-9CEB-FF81BF8854CD}" type="slidenum">
              <a:rPr lang="en-US" altLang="en-US" sz="1000" b="0">
                <a:latin typeface="Times New Roman" panose="02020603050405020304" pitchFamily="18" charset="0"/>
              </a:rPr>
              <a:pPr/>
              <a:t>9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806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8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8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62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6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1765518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hlink"/>
                </a:solidFill>
              </a:rPr>
              <a:t>Natural </a:t>
            </a:r>
            <a:r>
              <a:rPr lang="en-US" altLang="en-US" sz="4000" dirty="0">
                <a:solidFill>
                  <a:schemeClr val="hlink"/>
                </a:solidFill>
              </a:rPr>
              <a:t>Resources Conservation Service </a:t>
            </a:r>
            <a:r>
              <a:rPr lang="en-US" altLang="en-US" sz="4000" dirty="0" smtClean="0">
                <a:solidFill>
                  <a:schemeClr val="hlink"/>
                </a:solidFill>
              </a:rPr>
              <a:t>Grant Programs</a:t>
            </a:r>
          </a:p>
          <a:p>
            <a:pPr algn="ctr"/>
            <a:r>
              <a:rPr lang="en-US" altLang="en-US" sz="3200" b="0" i="1" dirty="0" smtClean="0">
                <a:solidFill>
                  <a:schemeClr val="hlink"/>
                </a:solidFill>
              </a:rPr>
              <a:t>And Other Potential Sources for Matching Funds</a:t>
            </a:r>
            <a:endParaRPr lang="en-US" altLang="en-US" sz="3200" b="0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5181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en-US" sz="2000" b="0" dirty="0">
                <a:solidFill>
                  <a:srgbClr val="FFFFFF"/>
                </a:solidFill>
                <a:latin typeface="Calibri" panose="020F0502020204030204" pitchFamily="34" charset="0"/>
              </a:rPr>
              <a:t>Texas Farm &amp; Ranch Lands </a:t>
            </a:r>
          </a:p>
          <a:p>
            <a:pPr lvl="0" algn="ctr"/>
            <a:r>
              <a:rPr lang="en-US" altLang="en-US" sz="2000" b="0" dirty="0">
                <a:solidFill>
                  <a:srgbClr val="FFFFFF"/>
                </a:solidFill>
                <a:latin typeface="Calibri" panose="020F0502020204030204" pitchFamily="34" charset="0"/>
              </a:rPr>
              <a:t>Conservation Program</a:t>
            </a:r>
          </a:p>
          <a:p>
            <a:pPr lvl="0" algn="ctr"/>
            <a:r>
              <a:rPr lang="en-US" altLang="en-US" sz="2000" b="0" dirty="0">
                <a:solidFill>
                  <a:srgbClr val="FFFFFF"/>
                </a:solidFill>
                <a:latin typeface="Calibri" panose="020F0502020204030204" pitchFamily="34" charset="0"/>
              </a:rPr>
              <a:t>Council Meeting</a:t>
            </a:r>
          </a:p>
          <a:p>
            <a:pPr lvl="0" algn="ctr"/>
            <a:r>
              <a:rPr lang="en-US" altLang="en-US" sz="2000" b="0" dirty="0">
                <a:solidFill>
                  <a:srgbClr val="FFFFFF"/>
                </a:solidFill>
                <a:latin typeface="Calibri" panose="020F0502020204030204" pitchFamily="34" charset="0"/>
              </a:rPr>
              <a:t>January 28,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TFRLCP Funding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4267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84</a:t>
            </a:r>
            <a:r>
              <a:rPr lang="en-US" altLang="en-US" sz="2400" baseline="30000" dirty="0" smtClean="0">
                <a:effectLst/>
                <a:latin typeface="Calibri" panose="020F0502020204030204" pitchFamily="34" charset="0"/>
              </a:rPr>
              <a:t>th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Legislature 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appropriated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$2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MM for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FY16-17 biennium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$1.88 MM available in FY16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$112 K available in FY17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ffectLst/>
                <a:latin typeface="Calibri" panose="020F0502020204030204" pitchFamily="34" charset="0"/>
              </a:rPr>
              <a:t>S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mall amount will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earmarked for operating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expenses; the rest allocated to grants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Funds must be encumbered by August 31, 2016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5053"/>
          <a:stretch/>
        </p:blipFill>
        <p:spPr bwMode="auto">
          <a:xfrm>
            <a:off x="4419600" y="2209800"/>
            <a:ext cx="46028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5870"/>
            <a:ext cx="6172200" cy="1143000"/>
          </a:xfrm>
        </p:spPr>
        <p:txBody>
          <a:bodyPr/>
          <a:lstStyle/>
          <a:p>
            <a:r>
              <a:rPr lang="en-US" altLang="en-US" sz="3600" dirty="0" smtClean="0">
                <a:effectLst/>
              </a:rPr>
              <a:t>Leveraging TFRLCP Funds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248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Leveraging available </a:t>
            </a: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state funds </a:t>
            </a: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with other sources is a major objective for the TFRLCP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TPWD staff </a:t>
            </a: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working with </a:t>
            </a: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NRCS staff to coordinate leveraging opportunities with Farm Bill conservation easement program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effectLst/>
                <a:latin typeface="Calibri" panose="020F0502020204030204" pitchFamily="34" charset="0"/>
              </a:rPr>
              <a:t>Goals and selection criteria line up well with those of the TFRLCP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NRCS applications were due January 15, 2016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Several applications were submitted that identified TFRLCP funds as potential source of match</a:t>
            </a:r>
            <a:endParaRPr lang="en-US" altLang="en-US" sz="2000" dirty="0" smtClean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5870"/>
            <a:ext cx="2471235" cy="6306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sz="3200" dirty="0" smtClean="0">
                <a:effectLst/>
              </a:rPr>
              <a:t>Taking Advantage of NRCS Programs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2016 March: TFRLCP Council meeting to review TPWD grant award recommendations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2016 March: NRCS notified </a:t>
            </a:r>
            <a:r>
              <a:rPr lang="en-US" altLang="en-US" sz="2500" dirty="0">
                <a:effectLst/>
                <a:latin typeface="Calibri" panose="020F0502020204030204" pitchFamily="34" charset="0"/>
              </a:rPr>
              <a:t>of projects selected by the Council for match </a:t>
            </a: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funding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2016 June: NRCS will finalize their process and make grant offers 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2016 September: NRCS Grant Agreements are to be executed by 09-16-16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Work on projects (conservation easement transactions) can begin at that point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NRCS provides funds at closing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4" r="4257"/>
          <a:stretch/>
        </p:blipFill>
        <p:spPr bwMode="auto">
          <a:xfrm>
            <a:off x="16042" y="76200"/>
            <a:ext cx="9111916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219200"/>
          </a:xfrm>
          <a:noFill/>
        </p:spPr>
        <p:txBody>
          <a:bodyPr/>
          <a:lstStyle/>
          <a:p>
            <a:r>
              <a:rPr lang="en-US" altLang="en-US" sz="4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Other Opportunities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447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en-US" sz="25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Selection criteria </a:t>
            </a:r>
            <a:r>
              <a:rPr lang="en-US" altLang="en-US" sz="25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consider </a:t>
            </a:r>
            <a:r>
              <a:rPr lang="en-US" altLang="en-US" sz="25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cost effectiveness and leveraging</a:t>
            </a:r>
          </a:p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en-US" sz="25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Donations and bargain sales are encouraged </a:t>
            </a:r>
          </a:p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en-US" sz="25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Other sources of match funding are encouraged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876800"/>
            <a:ext cx="4419600" cy="1143000"/>
          </a:xfrm>
        </p:spPr>
        <p:txBody>
          <a:bodyPr/>
          <a:lstStyle/>
          <a:p>
            <a:pPr algn="r">
              <a:defRPr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Pages>9</Pages>
  <Words>237</Words>
  <Application>Microsoft Office PowerPoint</Application>
  <PresentationFormat>On-screen Show (4:3)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Comp-shw</vt:lpstr>
      <vt:lpstr>PowerPoint Presentation</vt:lpstr>
      <vt:lpstr>PowerPoint Presentation</vt:lpstr>
      <vt:lpstr>PowerPoint Presentation</vt:lpstr>
      <vt:lpstr>TFRLCP Funding</vt:lpstr>
      <vt:lpstr>Leveraging TFRLCP Funds</vt:lpstr>
      <vt:lpstr>Taking Advantage of NRCS Programs</vt:lpstr>
      <vt:lpstr>Other Opportunities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Template</dc:title>
  <dc:creator>Andra Clark</dc:creator>
  <cp:lastModifiedBy>Carla Beavers</cp:lastModifiedBy>
  <cp:revision>211</cp:revision>
  <cp:lastPrinted>1998-12-08T21:16:38Z</cp:lastPrinted>
  <dcterms:created xsi:type="dcterms:W3CDTF">1996-12-12T12:14:28Z</dcterms:created>
  <dcterms:modified xsi:type="dcterms:W3CDTF">2016-01-27T16:44:49Z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alan.king@tpwd.state.tx.us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N:\NEWS&amp;INFORMATION\king\commpres</vt:lpwstr>
  </property>
</Properties>
</file>