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326" r:id="rId3"/>
    <p:sldId id="304" r:id="rId4"/>
    <p:sldId id="316" r:id="rId5"/>
    <p:sldId id="327" r:id="rId6"/>
    <p:sldId id="321" r:id="rId7"/>
    <p:sldId id="322" r:id="rId8"/>
    <p:sldId id="323" r:id="rId9"/>
    <p:sldId id="328" r:id="rId10"/>
    <p:sldId id="315" r:id="rId11"/>
    <p:sldId id="265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marbach" initials="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00"/>
    <a:srgbClr val="FFF2BD"/>
    <a:srgbClr val="FF9900"/>
    <a:srgbClr val="349140"/>
    <a:srgbClr val="2E8139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99" autoAdjust="0"/>
    <p:restoredTop sz="98907" autoAdjust="0"/>
  </p:normalViewPr>
  <p:slideViewPr>
    <p:cSldViewPr>
      <p:cViewPr varScale="1">
        <p:scale>
          <a:sx n="72" d="100"/>
          <a:sy n="72" d="100"/>
        </p:scale>
        <p:origin x="4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1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anose="02020603050405020304" pitchFamily="18" charset="0"/>
              </a:defRPr>
            </a:lvl1pPr>
          </a:lstStyle>
          <a:p>
            <a:fld id="{454ADE6C-F238-49BE-BE7C-16BC5E13F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anose="02020603050405020304" pitchFamily="18" charset="0"/>
              </a:defRPr>
            </a:lvl1pPr>
          </a:lstStyle>
          <a:p>
            <a:fld id="{A30A06A6-F883-41D9-B108-DB050D9AC4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49801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174BFD-A135-4EAE-BFF8-86CD735D7B3B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195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44DCE3-6B4F-4DE8-811A-699FCD16FC9E}" type="slidenum">
              <a:rPr lang="en-US" altLang="en-US" sz="1000" b="0">
                <a:latin typeface="Times New Roman" panose="02020603050405020304" pitchFamily="18" charset="0"/>
              </a:rPr>
              <a:pPr/>
              <a:t>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967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EAA931-527F-4A1D-811B-CA5647F943DA}" type="slidenum">
              <a:rPr lang="en-US" altLang="en-US" sz="1000" b="0">
                <a:latin typeface="Times New Roman" panose="02020603050405020304" pitchFamily="18" charset="0"/>
              </a:rPr>
              <a:pPr/>
              <a:t>10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1670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CBCCFC-8CA3-48CF-9CEB-FF81BF8854CD}" type="slidenum">
              <a:rPr lang="en-US" altLang="en-US" sz="1000" b="0">
                <a:latin typeface="Times New Roman" panose="02020603050405020304" pitchFamily="18" charset="0"/>
              </a:rPr>
              <a:pPr/>
              <a:t>11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806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7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5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17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4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82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508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50000">
              <a:srgbClr val="003366"/>
            </a:gs>
            <a:gs pos="100000">
              <a:srgbClr val="0018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2926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5087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hlink"/>
                </a:solidFill>
              </a:rPr>
              <a:t>The staff recommends the Texas </a:t>
            </a:r>
            <a:r>
              <a:rPr lang="en-US" altLang="en-US" dirty="0" smtClean="0">
                <a:solidFill>
                  <a:schemeClr val="hlink"/>
                </a:solidFill>
              </a:rPr>
              <a:t>Farm and Ranch Lands Conservation Council </a:t>
            </a:r>
            <a:r>
              <a:rPr lang="en-US" altLang="en-US" dirty="0">
                <a:solidFill>
                  <a:schemeClr val="hlink"/>
                </a:solidFill>
              </a:rPr>
              <a:t>adopt the following motion: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848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“The </a:t>
            </a:r>
            <a:r>
              <a:rPr lang="en-US" altLang="en-US" sz="2800" b="0" dirty="0">
                <a:solidFill>
                  <a:schemeClr val="tx2"/>
                </a:solidFill>
                <a:latin typeface="Calibri" panose="020F0502020204030204" pitchFamily="34" charset="0"/>
              </a:rPr>
              <a:t>Texas Farm and Ranch Lands Conservation Council adopts the Scoring </a:t>
            </a:r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Criteria attached </a:t>
            </a:r>
            <a:r>
              <a:rPr lang="en-US" altLang="en-US" sz="2800" b="0" dirty="0">
                <a:solidFill>
                  <a:schemeClr val="tx2"/>
                </a:solidFill>
                <a:latin typeface="Calibri" panose="020F0502020204030204" pitchFamily="34" charset="0"/>
              </a:rPr>
              <a:t>as Exhibit A </a:t>
            </a:r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and authorizes </a:t>
            </a:r>
            <a:r>
              <a:rPr lang="en-US" altLang="en-US" sz="2800" b="0" dirty="0">
                <a:solidFill>
                  <a:schemeClr val="tx2"/>
                </a:solidFill>
                <a:latin typeface="Calibri" panose="020F0502020204030204" pitchFamily="34" charset="0"/>
              </a:rPr>
              <a:t>their use for all purposes related to the </a:t>
            </a:r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ranking of </a:t>
            </a:r>
            <a:r>
              <a:rPr lang="en-US" altLang="en-US" sz="2800" b="0" dirty="0">
                <a:solidFill>
                  <a:schemeClr val="tx2"/>
                </a:solidFill>
                <a:latin typeface="Calibri" panose="020F0502020204030204" pitchFamily="34" charset="0"/>
              </a:rPr>
              <a:t>applications for the </a:t>
            </a:r>
            <a:endParaRPr lang="en-US" altLang="en-US" sz="2800" b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2016 </a:t>
            </a:r>
            <a:r>
              <a:rPr lang="en-US" altLang="en-US" sz="2800" b="0" dirty="0">
                <a:solidFill>
                  <a:schemeClr val="tx2"/>
                </a:solidFill>
                <a:latin typeface="Calibri" panose="020F0502020204030204" pitchFamily="34" charset="0"/>
              </a:rPr>
              <a:t>grant cycle</a:t>
            </a:r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.”</a:t>
            </a:r>
            <a:endParaRPr lang="en-US" altLang="en-US" sz="2800" b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2926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71628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8686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dirty="0" smtClean="0">
                <a:solidFill>
                  <a:schemeClr val="hlink"/>
                </a:solidFill>
              </a:rPr>
              <a:t>Consideration </a:t>
            </a:r>
            <a:r>
              <a:rPr lang="en-US" altLang="en-US" sz="4400" dirty="0">
                <a:solidFill>
                  <a:schemeClr val="hlink"/>
                </a:solidFill>
              </a:rPr>
              <a:t>by Council </a:t>
            </a:r>
            <a:endParaRPr lang="en-US" altLang="en-US" sz="4400" dirty="0" smtClean="0">
              <a:solidFill>
                <a:schemeClr val="hlink"/>
              </a:solidFill>
            </a:endParaRPr>
          </a:p>
          <a:p>
            <a:pPr algn="ctr"/>
            <a:r>
              <a:rPr lang="en-US" altLang="en-US" sz="3200" b="0" i="1" dirty="0" smtClean="0">
                <a:solidFill>
                  <a:schemeClr val="hlink"/>
                </a:solidFill>
              </a:rPr>
              <a:t>Adoption </a:t>
            </a:r>
            <a:r>
              <a:rPr lang="en-US" altLang="en-US" sz="3200" b="0" i="1" dirty="0">
                <a:solidFill>
                  <a:schemeClr val="hlink"/>
                </a:solidFill>
              </a:rPr>
              <a:t>of the </a:t>
            </a:r>
            <a:r>
              <a:rPr lang="en-US" altLang="en-US" sz="3200" b="0" i="1" dirty="0" smtClean="0">
                <a:solidFill>
                  <a:schemeClr val="hlink"/>
                </a:solidFill>
              </a:rPr>
              <a:t>Scoring Process </a:t>
            </a:r>
            <a:r>
              <a:rPr lang="en-US" altLang="en-US" sz="3200" b="0" i="1" dirty="0">
                <a:solidFill>
                  <a:schemeClr val="hlink"/>
                </a:solidFill>
              </a:rPr>
              <a:t>for </a:t>
            </a:r>
            <a:r>
              <a:rPr lang="en-US" altLang="en-US" sz="3200" b="0" i="1" dirty="0" smtClean="0">
                <a:solidFill>
                  <a:schemeClr val="hlink"/>
                </a:solidFill>
              </a:rPr>
              <a:t>Evaluating </a:t>
            </a:r>
            <a:r>
              <a:rPr lang="en-US" altLang="en-US" sz="3200" b="0" i="1" dirty="0">
                <a:solidFill>
                  <a:schemeClr val="hlink"/>
                </a:solidFill>
              </a:rPr>
              <a:t>and </a:t>
            </a:r>
            <a:r>
              <a:rPr lang="en-US" altLang="en-US" sz="3200" b="0" i="1" dirty="0" smtClean="0">
                <a:solidFill>
                  <a:schemeClr val="hlink"/>
                </a:solidFill>
              </a:rPr>
              <a:t>Awarding TFRLCP Grants</a:t>
            </a:r>
            <a:endParaRPr lang="en-US" altLang="en-US" sz="3200" b="0" i="1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5181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en-US" sz="2000" b="0" dirty="0">
                <a:solidFill>
                  <a:srgbClr val="FFFFFF"/>
                </a:solidFill>
                <a:latin typeface="Calibri" panose="020F0502020204030204" pitchFamily="34" charset="0"/>
              </a:rPr>
              <a:t>Texas Farm &amp; Ranch Lands </a:t>
            </a:r>
          </a:p>
          <a:p>
            <a:pPr lvl="0" algn="ctr"/>
            <a:r>
              <a:rPr lang="en-US" altLang="en-US" sz="2000" b="0" dirty="0">
                <a:solidFill>
                  <a:srgbClr val="FFFFFF"/>
                </a:solidFill>
                <a:latin typeface="Calibri" panose="020F0502020204030204" pitchFamily="34" charset="0"/>
              </a:rPr>
              <a:t>Conservation Program</a:t>
            </a:r>
          </a:p>
          <a:p>
            <a:pPr lvl="0" algn="ctr"/>
            <a:r>
              <a:rPr lang="en-US" altLang="en-US" sz="2000" b="0" dirty="0">
                <a:solidFill>
                  <a:srgbClr val="FFFFFF"/>
                </a:solidFill>
                <a:latin typeface="Calibri" panose="020F0502020204030204" pitchFamily="34" charset="0"/>
              </a:rPr>
              <a:t>Council Meeting</a:t>
            </a:r>
          </a:p>
          <a:p>
            <a:pPr lvl="0" algn="ctr"/>
            <a:r>
              <a:rPr lang="en-US" altLang="en-US" sz="2000" b="0" dirty="0">
                <a:solidFill>
                  <a:srgbClr val="FFFFFF"/>
                </a:solidFill>
                <a:latin typeface="Calibri" panose="020F0502020204030204" pitchFamily="34" charset="0"/>
              </a:rPr>
              <a:t>January 28,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altLang="en-US" dirty="0" smtClean="0">
                <a:effectLst/>
              </a:rPr>
              <a:t>HB 1925, Section 84.010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effectLst/>
                <a:latin typeface="Calibri" panose="020F0502020204030204" pitchFamily="34" charset="0"/>
              </a:rPr>
              <a:t>The Council shall - </a:t>
            </a:r>
            <a:r>
              <a:rPr lang="en-US" altLang="en-US" sz="2800" i="1" dirty="0" smtClean="0">
                <a:effectLst/>
                <a:latin typeface="Calibri" panose="020F0502020204030204" pitchFamily="34" charset="0"/>
              </a:rPr>
              <a:t>give </a:t>
            </a:r>
            <a:r>
              <a:rPr lang="en-US" altLang="en-US" sz="2800" i="1" dirty="0">
                <a:effectLst/>
                <a:latin typeface="Calibri" panose="020F0502020204030204" pitchFamily="34" charset="0"/>
              </a:rPr>
              <a:t>priority to applications that protect highly productive agricultural lands that are susceptible to development, including subdivision and </a:t>
            </a:r>
            <a:r>
              <a:rPr lang="en-US" altLang="en-US" sz="2800" i="1" dirty="0" smtClean="0">
                <a:effectLst/>
                <a:latin typeface="Calibri" panose="020F0502020204030204" pitchFamily="34" charset="0"/>
              </a:rPr>
              <a:t>fragmentation; and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22498"/>
            <a:ext cx="6477000" cy="34069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altLang="en-US" dirty="0">
                <a:effectLst/>
              </a:rPr>
              <a:t>HB 1925, Section 84.010</a:t>
            </a:r>
            <a:endParaRPr lang="en-US" altLang="en-US" dirty="0" smtClean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dirty="0" smtClean="0">
                <a:effectLst/>
                <a:latin typeface="Calibri" panose="020F0502020204030204" pitchFamily="34" charset="0"/>
              </a:rPr>
              <a:t>The Council shall - </a:t>
            </a:r>
            <a:r>
              <a:rPr lang="en-US" altLang="en-US" sz="2600" i="1" dirty="0" smtClean="0">
                <a:effectLst/>
                <a:latin typeface="Calibri" panose="020F0502020204030204" pitchFamily="34" charset="0"/>
              </a:rPr>
              <a:t>Adopt </a:t>
            </a:r>
            <a:r>
              <a:rPr lang="en-US" altLang="en-US" sz="2600" i="1" dirty="0">
                <a:effectLst/>
                <a:latin typeface="Calibri" panose="020F0502020204030204" pitchFamily="34" charset="0"/>
              </a:rPr>
              <a:t>a scoring process to be used in evaluating applications that considers the </a:t>
            </a:r>
            <a:r>
              <a:rPr lang="en-US" altLang="en-US" sz="2600" i="1" dirty="0" smtClean="0">
                <a:effectLst/>
                <a:latin typeface="Calibri" panose="020F0502020204030204" pitchFamily="34" charset="0"/>
              </a:rPr>
              <a:t>following: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>
                <a:effectLst/>
                <a:latin typeface="Calibri" panose="020F0502020204030204" pitchFamily="34" charset="0"/>
              </a:rPr>
              <a:t>maintenance of landscape and watershed integrity to conserve water and natural </a:t>
            </a: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resources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protection </a:t>
            </a:r>
            <a:r>
              <a:rPr lang="en-US" altLang="en-US" sz="2200" dirty="0">
                <a:effectLst/>
                <a:latin typeface="Calibri" panose="020F0502020204030204" pitchFamily="34" charset="0"/>
              </a:rPr>
              <a:t>of habitats for native plant and animal species, including habitats for endangered, threatened, rare, or sensitive </a:t>
            </a: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species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potential </a:t>
            </a:r>
            <a:r>
              <a:rPr lang="en-US" altLang="en-US" sz="2200" dirty="0">
                <a:effectLst/>
                <a:latin typeface="Calibri" panose="020F0502020204030204" pitchFamily="34" charset="0"/>
              </a:rPr>
              <a:t>for leveraging state money allocated to the program with additional public or private </a:t>
            </a: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money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proximity </a:t>
            </a:r>
            <a:r>
              <a:rPr lang="en-US" altLang="en-US" sz="2200" dirty="0">
                <a:effectLst/>
                <a:latin typeface="Calibri" panose="020F0502020204030204" pitchFamily="34" charset="0"/>
              </a:rPr>
              <a:t>of the subject property to other protected </a:t>
            </a: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lands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the </a:t>
            </a:r>
            <a:r>
              <a:rPr lang="en-US" altLang="en-US" sz="2200" dirty="0">
                <a:effectLst/>
                <a:latin typeface="Calibri" panose="020F0502020204030204" pitchFamily="34" charset="0"/>
              </a:rPr>
              <a:t>term of the proposed easement, whether perpetual or for a term of 30 </a:t>
            </a: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years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a </a:t>
            </a:r>
            <a:r>
              <a:rPr lang="en-US" altLang="en-US" sz="2200" dirty="0">
                <a:effectLst/>
                <a:latin typeface="Calibri" panose="020F0502020204030204" pitchFamily="34" charset="0"/>
              </a:rPr>
              <a:t>resource management plan agreed to by both parties and approved by the </a:t>
            </a:r>
            <a:r>
              <a:rPr lang="en-US" altLang="en-US" sz="2200" dirty="0" smtClean="0">
                <a:effectLst/>
                <a:latin typeface="Calibri" panose="020F0502020204030204" pitchFamily="34" charset="0"/>
              </a:rPr>
              <a:t>Council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52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altLang="en-US" sz="3600" dirty="0" smtClean="0">
                <a:effectLst/>
              </a:rPr>
              <a:t>Selection Criteria Development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153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effectLst/>
                <a:latin typeface="Calibri" panose="020F0502020204030204" pitchFamily="34" charset="0"/>
              </a:rPr>
              <a:t>TPWD assembled a Project Review Committee for the purpose of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Developing selection criteria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Ranking project applications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Making project recommendations to the Council</a:t>
            </a:r>
            <a:endParaRPr lang="en-US" altLang="en-US" dirty="0" smtClean="0">
              <a:effectLst/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 dirty="0" smtClean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56660"/>
            <a:ext cx="6553200" cy="29489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altLang="en-US" sz="4400" dirty="0" smtClean="0">
                <a:effectLst/>
              </a:rPr>
              <a:t>Project Review Committee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153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 smtClean="0">
                <a:effectLst/>
                <a:latin typeface="Calibri" panose="020F0502020204030204" pitchFamily="34" charset="0"/>
              </a:rPr>
              <a:t>Tim </a:t>
            </a:r>
            <a:r>
              <a:rPr lang="en-US" altLang="en-US" sz="2800" b="1" dirty="0">
                <a:effectLst/>
                <a:latin typeface="Calibri" panose="020F0502020204030204" pitchFamily="34" charset="0"/>
              </a:rPr>
              <a:t>Birdsong</a:t>
            </a:r>
            <a:r>
              <a:rPr lang="en-US" altLang="en-US" sz="2800" dirty="0">
                <a:effectLst/>
                <a:latin typeface="Calibri" panose="020F0502020204030204" pitchFamily="34" charset="0"/>
              </a:rPr>
              <a:t>, </a:t>
            </a:r>
            <a:r>
              <a:rPr lang="en-US" altLang="en-US" sz="2400" dirty="0">
                <a:effectLst/>
                <a:latin typeface="Calibri" panose="020F0502020204030204" pitchFamily="34" charset="0"/>
              </a:rPr>
              <a:t>Ecosystem/Habitat Assessment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Chief, Inland </a:t>
            </a:r>
            <a:r>
              <a:rPr lang="en-US" altLang="en-US" sz="2400" dirty="0">
                <a:effectLst/>
                <a:latin typeface="Calibri" panose="020F0502020204030204" pitchFamily="34" charset="0"/>
              </a:rPr>
              <a:t>Fisheries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Division 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 smtClean="0">
                <a:effectLst/>
                <a:latin typeface="Calibri" panose="020F0502020204030204" pitchFamily="34" charset="0"/>
              </a:rPr>
              <a:t>Justin </a:t>
            </a:r>
            <a:r>
              <a:rPr lang="en-US" altLang="en-US" sz="2800" b="1" dirty="0">
                <a:effectLst/>
                <a:latin typeface="Calibri" panose="020F0502020204030204" pitchFamily="34" charset="0"/>
              </a:rPr>
              <a:t>Dreibelbis</a:t>
            </a:r>
            <a:r>
              <a:rPr lang="en-US" altLang="en-US" sz="2800" dirty="0">
                <a:effectLst/>
                <a:latin typeface="Calibri" panose="020F0502020204030204" pitchFamily="34" charset="0"/>
              </a:rPr>
              <a:t>,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Private </a:t>
            </a:r>
            <a:r>
              <a:rPr lang="en-US" altLang="en-US" sz="2400" dirty="0">
                <a:effectLst/>
                <a:latin typeface="Calibri" panose="020F0502020204030204" pitchFamily="34" charset="0"/>
              </a:rPr>
              <a:t>Lands and Public Hunting Program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Director, Wildlife Division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effectLst/>
                <a:latin typeface="Calibri" panose="020F0502020204030204" pitchFamily="34" charset="0"/>
              </a:rPr>
              <a:t>Corky Kuhlmann</a:t>
            </a:r>
            <a:r>
              <a:rPr lang="en-US" altLang="en-US" sz="2800" dirty="0">
                <a:effectLst/>
                <a:latin typeface="Calibri" panose="020F0502020204030204" pitchFamily="34" charset="0"/>
              </a:rPr>
              <a:t>, </a:t>
            </a:r>
            <a:r>
              <a:rPr lang="en-US" altLang="en-US" sz="2400" dirty="0">
                <a:effectLst/>
                <a:latin typeface="Calibri" panose="020F0502020204030204" pitchFamily="34" charset="0"/>
              </a:rPr>
              <a:t>Land Conservation Program Senior Project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Manager, Executive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Office </a:t>
            </a:r>
            <a:endParaRPr lang="en-US" altLang="en-US" sz="24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effectLst/>
                <a:latin typeface="Calibri" panose="020F0502020204030204" pitchFamily="34" charset="0"/>
              </a:rPr>
              <a:t>Jeff Raasch</a:t>
            </a:r>
            <a:r>
              <a:rPr lang="en-US" altLang="en-US" sz="2800" dirty="0">
                <a:effectLst/>
                <a:latin typeface="Calibri" panose="020F0502020204030204" pitchFamily="34" charset="0"/>
              </a:rPr>
              <a:t>,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Statewide </a:t>
            </a:r>
            <a:r>
              <a:rPr lang="en-US" altLang="en-US" sz="2400" dirty="0">
                <a:effectLst/>
                <a:latin typeface="Calibri" panose="020F0502020204030204" pitchFamily="34" charset="0"/>
              </a:rPr>
              <a:t>Wetland Habitat Program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Leader, Wildlife Division</a:t>
            </a:r>
            <a:endParaRPr lang="en-US" altLang="en-US" sz="24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 smtClean="0">
                <a:effectLst/>
                <a:latin typeface="Calibri" panose="020F0502020204030204" pitchFamily="34" charset="0"/>
              </a:rPr>
              <a:t>Ted </a:t>
            </a:r>
            <a:r>
              <a:rPr lang="en-US" altLang="en-US" sz="2800" b="1" dirty="0">
                <a:effectLst/>
                <a:latin typeface="Calibri" panose="020F0502020204030204" pitchFamily="34" charset="0"/>
              </a:rPr>
              <a:t>Hollingsworth</a:t>
            </a:r>
            <a:r>
              <a:rPr lang="en-US" altLang="en-US" sz="2800" dirty="0">
                <a:effectLst/>
                <a:latin typeface="Calibri" panose="020F0502020204030204" pitchFamily="34" charset="0"/>
              </a:rPr>
              <a:t>, </a:t>
            </a:r>
            <a:r>
              <a:rPr lang="en-US" altLang="en-US" sz="2400" dirty="0">
                <a:effectLst/>
                <a:latin typeface="Calibri" panose="020F0502020204030204" pitchFamily="34" charset="0"/>
              </a:rPr>
              <a:t>Land Conservation Program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Director, Executive </a:t>
            </a:r>
            <a:r>
              <a:rPr lang="en-US" altLang="en-US" sz="2400" dirty="0" smtClean="0">
                <a:effectLst/>
                <a:latin typeface="Calibri" panose="020F0502020204030204" pitchFamily="34" charset="0"/>
              </a:rPr>
              <a:t>Office</a:t>
            </a:r>
            <a:endParaRPr lang="en-US" altLang="en-US" sz="2400" dirty="0" smtClean="0">
              <a:effectLst/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altLang="en-US" sz="4400" dirty="0" smtClean="0">
                <a:effectLst/>
              </a:rPr>
              <a:t>Proposed Selection 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effectLst/>
                <a:latin typeface="Calibri" panose="020F0502020204030204" pitchFamily="34" charset="0"/>
              </a:rPr>
              <a:t>Total possible score </a:t>
            </a:r>
            <a:r>
              <a:rPr lang="en-US" altLang="en-US" sz="3600" dirty="0" smtClean="0">
                <a:effectLst/>
                <a:latin typeface="Calibri" panose="020F0502020204030204" pitchFamily="34" charset="0"/>
              </a:rPr>
              <a:t>100</a:t>
            </a:r>
            <a:endParaRPr lang="en-US" altLang="en-US" sz="3600" dirty="0"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  <a:latin typeface="Calibri" panose="020F0502020204030204" pitchFamily="34" charset="0"/>
              </a:rPr>
              <a:t>Threat </a:t>
            </a:r>
            <a:r>
              <a:rPr lang="en-US" altLang="en-US" dirty="0">
                <a:effectLst/>
                <a:latin typeface="Calibri" panose="020F0502020204030204" pitchFamily="34" charset="0"/>
              </a:rPr>
              <a:t>of development or other conversion to productive working lands (20) </a:t>
            </a:r>
            <a:endParaRPr lang="en-US" altLang="en-US" dirty="0" smtClean="0"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  <a:latin typeface="Calibri" panose="020F0502020204030204" pitchFamily="34" charset="0"/>
              </a:rPr>
              <a:t>Value </a:t>
            </a:r>
            <a:r>
              <a:rPr lang="en-US" altLang="en-US" dirty="0">
                <a:effectLst/>
                <a:latin typeface="Calibri" panose="020F0502020204030204" pitchFamily="34" charset="0"/>
              </a:rPr>
              <a:t>(20) </a:t>
            </a:r>
            <a:r>
              <a:rPr lang="en-US" altLang="en-US" dirty="0" smtClean="0">
                <a:effectLst/>
                <a:latin typeface="Calibri" panose="020F050202020403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ffectLst/>
                <a:latin typeface="Calibri" panose="020F0502020204030204" pitchFamily="34" charset="0"/>
              </a:rPr>
              <a:t>Watershed value (20)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  <a:latin typeface="Calibri" panose="020F0502020204030204" pitchFamily="34" charset="0"/>
              </a:rPr>
              <a:t>Fish </a:t>
            </a:r>
            <a:r>
              <a:rPr lang="en-US" altLang="en-US" dirty="0">
                <a:effectLst/>
                <a:latin typeface="Calibri" panose="020F0502020204030204" pitchFamily="34" charset="0"/>
              </a:rPr>
              <a:t>and wildlife value (20)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  <a:latin typeface="Calibri" panose="020F0502020204030204" pitchFamily="34" charset="0"/>
              </a:rPr>
              <a:t>Contribution </a:t>
            </a:r>
            <a:r>
              <a:rPr lang="en-US" altLang="en-US" dirty="0">
                <a:effectLst/>
                <a:latin typeface="Calibri" panose="020F0502020204030204" pitchFamily="34" charset="0"/>
              </a:rPr>
              <a:t>to a conservation landscape (10)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ffectLst/>
                <a:latin typeface="Calibri" panose="020F0502020204030204" pitchFamily="34" charset="0"/>
              </a:rPr>
              <a:t>Terms </a:t>
            </a:r>
            <a:r>
              <a:rPr lang="en-US" altLang="en-US" dirty="0">
                <a:effectLst/>
                <a:latin typeface="Calibri" panose="020F0502020204030204" pitchFamily="34" charset="0"/>
              </a:rPr>
              <a:t>of the conservation easement (10) </a:t>
            </a:r>
            <a:endParaRPr lang="en-US" altLang="en-US" dirty="0" smtClean="0"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68"/>
          <a:stretch/>
        </p:blipFill>
        <p:spPr bwMode="auto">
          <a:xfrm>
            <a:off x="126072" y="76200"/>
            <a:ext cx="8891856" cy="670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867400"/>
            <a:ext cx="8229600" cy="914400"/>
          </a:xfrm>
        </p:spPr>
        <p:txBody>
          <a:bodyPr/>
          <a:lstStyle/>
          <a:p>
            <a:r>
              <a:rPr lang="en-US" altLang="en-US" dirty="0" smtClean="0">
                <a:effectLst/>
              </a:rPr>
              <a:t>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36906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Pages>9</Pages>
  <Words>366</Words>
  <Application>Microsoft Office PowerPoint</Application>
  <PresentationFormat>On-screen Show (4:3)</PresentationFormat>
  <Paragraphs>43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Comp-shw</vt:lpstr>
      <vt:lpstr>PowerPoint Presentation</vt:lpstr>
      <vt:lpstr>PowerPoint Presentation</vt:lpstr>
      <vt:lpstr>PowerPoint Presentation</vt:lpstr>
      <vt:lpstr>HB 1925, Section 84.010</vt:lpstr>
      <vt:lpstr>HB 1925, Section 84.010</vt:lpstr>
      <vt:lpstr>Selection Criteria Development</vt:lpstr>
      <vt:lpstr>Project Review Committee</vt:lpstr>
      <vt:lpstr>Proposed Selection Criteria</vt:lpstr>
      <vt:lpstr>Questions or Comments?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Template</dc:title>
  <dc:creator>Andra Clark</dc:creator>
  <cp:lastModifiedBy>Carla Beavers</cp:lastModifiedBy>
  <cp:revision>206</cp:revision>
  <cp:lastPrinted>1998-12-08T21:16:38Z</cp:lastPrinted>
  <dcterms:created xsi:type="dcterms:W3CDTF">1996-12-12T12:14:28Z</dcterms:created>
  <dcterms:modified xsi:type="dcterms:W3CDTF">2016-01-27T16:52:20Z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alan.king@tpwd.state.tx.us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N:\NEWS&amp;INFORMATION\king\commpres</vt:lpwstr>
  </property>
</Properties>
</file>