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67" r:id="rId6"/>
    <p:sldId id="266" r:id="rId7"/>
    <p:sldId id="271" r:id="rId8"/>
    <p:sldId id="260" r:id="rId9"/>
    <p:sldId id="259" r:id="rId10"/>
    <p:sldId id="264" r:id="rId11"/>
    <p:sldId id="272" r:id="rId12"/>
    <p:sldId id="269" r:id="rId13"/>
    <p:sldId id="265" r:id="rId14"/>
    <p:sldId id="27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8" autoAdjust="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DA284E-6B64-4DDD-B1DF-B87415153A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6CECA-FDA8-490A-A723-2BE40C6650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144DE4-3533-4084-B1A9-6813D32D0F64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A9C215-A9EE-4C8A-9ACE-6C908FC33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C220AD-30A2-4C71-8AE9-2530F9D40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4B53C-2B3B-47DE-AF8B-48B87563F7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936BF-648A-47FB-B031-8C843D5FD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4D1AE8-CFCC-489F-BC0B-ECE98E2BBD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76A1917-E367-4EE6-A826-C23D05652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A9DA4E7-F2BA-4E67-80D0-AAC9838A3C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AA9E9AB-5A7A-49D3-A856-8BFBB38E7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59D80-BDF6-452A-AC04-8CD40CF5E66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BD32F86-64F2-4BC2-AA99-A7280826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8F95-A881-4F07-AF50-EE3063DA39E7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75CCC7-2DAE-4763-A398-95C9DA07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57CE7A4-81C2-437E-AFE6-3C18F021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D278-44B1-41B4-BD10-7713762BB4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82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2C27DF8-5711-43D0-8429-A87DCA72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5621-8FB1-4EDE-A1C7-311A9D5C37A9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607B5-7482-47B5-83AF-F13B3609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5DC6D67-88A5-4303-A851-BD0DC279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BFAF-2799-4FD8-BEA1-6DA1ADB2D6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9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014CB91-6CD8-4B85-8879-8FCE3E84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84E1-AD26-4BB0-B4D5-26459C04CDF8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0DDFF5-8FAD-4FF6-82E7-92BB415D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1E871AC-33C1-4E71-8B08-EAB01928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78E0-0799-4E23-B8D5-C9A68E2F75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68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038AE0-7CE3-4810-8878-60963FA4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6595-B4F6-4FF4-8DBF-CB7862C3FF62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B0F4387-D2F3-4A0D-AF09-5C16F917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EC1E8B0-C696-4A32-B7A5-409599C8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6D0D-E720-4176-BD2E-D9C71A6980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1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3397-C466-4914-BE97-4E3B31E2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1B62-2321-4A2D-9476-FB6CB6813401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F3BA-21F6-4C57-8FD2-793F1464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66C1F-A94B-4B80-9882-D4CF261D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DEBD-FA96-4294-9FE9-0800EFEC1C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7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53043B2-DA0D-41FD-B6E3-D817E59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3C60-7FAE-48A6-8BEF-16848D803366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F6B488E-A786-4EFE-A016-7A5DE1B6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1D6F2DD-573E-49CF-9239-084CA3F0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9280-510B-4BFE-8376-ABAC09EFFE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9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71B68398-7418-426E-BCA3-CBD6D48B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0256-DF79-47E5-9EA0-2957978F9828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A370F43-7B7D-4BD2-BE2B-81F099A3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4DE71BE-A123-4AAC-BAA3-91522E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54CF-FA56-4813-878F-ACD3BAB376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6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069886D-5736-4F6B-9BEA-70E705FB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EF30-37BD-4062-8219-0611CD31787D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77AE97D-FB70-49D9-A1D7-2E782BB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4291B5B-58D2-47CF-8F16-97495045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0F2E-0D7F-4CBC-8E99-C0E61EC4CE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23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AE8D7CAF-9D08-4BD4-8619-8C40C009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7A52-0445-4F5C-AC1C-C60CD24C9667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88788-7C6F-4392-8C8F-3B5AF1F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01F251D-325E-46EC-8A30-37F6D41B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E83B-8C28-446F-B37F-66FE8254A6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832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1DEE138-73E6-44B8-8F2B-481496B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DC6-26AF-4F09-9637-9CCF8C6267AF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DF22CD1-04EF-4D25-9967-3D8248FB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AFBF1EB-F6BF-40EA-B161-315245F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FE7-2DAC-476A-BD0D-135B555D62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60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13B64F8-1BEF-4521-A086-CEA81AC2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F822-C183-4AF8-B9E8-73197D0C4D03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6B0DF0-8D58-4DEB-9E5A-E79CB6E0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11D319F-0495-4A5F-B282-616792E0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8145-DA03-460E-8068-3FB877CDA6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2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23070939-E51C-48EE-A561-E7FAA09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65975CDA-A7A1-4C34-8648-D671321FA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B9DF41C-3048-40C7-B285-C3A6C275D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6D45CB-BADE-41A3-B942-13A6271F95C9}" type="datetimeFigureOut">
              <a:rPr lang="en-US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73A66-92BA-496F-95CA-6B64E4A88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2181CDA-1A9B-477C-A45C-132E085AC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4D957E7-86EE-45A9-B693-D09AB7C1C5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8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smaster.com/wp-content/uploads/2022/04/keepingbassalive_guidebook_comp.pdf" TargetMode="External"/><Relationship Id="rId2" Type="http://schemas.openxmlformats.org/officeDocument/2006/relationships/hyperlink" Target="https://tpwd.texas.gov/fishboat/fish/recreational/catchrelease/livewell.p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tpwd.state.tx.us/newsmedia/releases/?req=20110202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7">
            <a:extLst>
              <a:ext uri="{FF2B5EF4-FFF2-40B4-BE49-F238E27FC236}">
                <a16:creationId xmlns:a16="http://schemas.microsoft.com/office/drawing/2014/main" id="{07AE0379-21E9-44B5-AFB5-45FE91ED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45989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Texas Parks and Wildlife Department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Inland Fisheries Division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098" name="Picture 3" descr="Micro-bubble oxygen diffuser in water with oxygen flow&#10;">
            <a:extLst>
              <a:ext uri="{FF2B5EF4-FFF2-40B4-BE49-F238E27FC236}">
                <a16:creationId xmlns:a16="http://schemas.microsoft.com/office/drawing/2014/main" id="{834FC7AB-BCC0-4AF7-87CF-5D65E6C7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3321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>
            <a:extLst>
              <a:ext uri="{FF2B5EF4-FFF2-40B4-BE49-F238E27FC236}">
                <a16:creationId xmlns:a16="http://schemas.microsoft.com/office/drawing/2014/main" id="{A4728E0E-26CA-42C1-8757-6DFCEF51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>
            <a:extLst>
              <a:ext uri="{FF2B5EF4-FFF2-40B4-BE49-F238E27FC236}">
                <a16:creationId xmlns:a16="http://schemas.microsoft.com/office/drawing/2014/main" id="{CB467412-86B5-4B5E-AFD0-33A69716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15605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1D51522C-D436-44C5-92D8-29D907D9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2201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FFFF00"/>
                </a:solidFill>
              </a:rPr>
              <a:t>(updated 03/13/2024)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5580B-3BF9-4B44-B046-205AD58C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+mn-lt"/>
              </a:rPr>
              <a:t>Livewell Oxygen Injection</a:t>
            </a:r>
            <a:br>
              <a:rPr lang="en-US" altLang="en-US" sz="4800" b="1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6D58-06F8-4128-ADD9-957DB7A5AC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Operation</a:t>
            </a:r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3A5F66C5-4202-4593-BD80-7AD44F5B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-14288"/>
            <a:ext cx="184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Operation</a:t>
            </a:r>
          </a:p>
        </p:txBody>
      </p:sp>
      <p:sp>
        <p:nvSpPr>
          <p:cNvPr id="14338" name="TextBox 3">
            <a:extLst>
              <a:ext uri="{FF2B5EF4-FFF2-40B4-BE49-F238E27FC236}">
                <a16:creationId xmlns:a16="http://schemas.microsoft.com/office/drawing/2014/main" id="{21BC6B09-304E-4B7B-8754-702569ED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-63500"/>
            <a:ext cx="5208587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Oxygen injection and recirculation pumps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/>
              <a:t>recommended when water temperatures exceed 75˚F.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Running recirculation pumps is required with oxygen injection to prevent carbon dioxide from reaching stressful levels.  Running pumps diffuses most carbon dioxide out of the livewell water.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Turn the knob counterclockwise on the CGA540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valve to inject oxygen.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Set flow knob on regulator to 0.25 LPM (1/4).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Diffusers will take 3-4 minutes to pressurize before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producing oxygen bubbles.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Both livewells must be filled with water for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diffusers to function properly. If one livewell is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filled and the other left empty, all oxygen will flow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out the diffuser in the livewell having no water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due to path of least resistance.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b="1" dirty="0"/>
              <a:t>The surface of the diffusers can be cleaned using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600" b="1" dirty="0"/>
              <a:t>60-grit sandpaper if dirt or build-up hamper performance.  </a:t>
            </a:r>
            <a:endParaRPr lang="en-US" alt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D12B3-8608-434F-A4E0-BB37ECBB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08507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2270-ACD1-4CAB-8AD7-95C3C84861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Operation continued</a:t>
            </a: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5AE5176D-74BB-4B4B-A00C-3A761366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77724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/>
              <a:t>Safety should be the primary concern if modifying system 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substituting components.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/>
              <a:t>Lower quality diffusers are much less efficient and will not achieve desired oxygen level at the recommended oxygen injection rate of 0.25 LPM.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pic>
        <p:nvPicPr>
          <p:cNvPr id="15363" name="Picture 2" descr="Cheap and inefficient oxygen diffusers that should not be used in boat livewells&#10;">
            <a:extLst>
              <a:ext uri="{FF2B5EF4-FFF2-40B4-BE49-F238E27FC236}">
                <a16:creationId xmlns:a16="http://schemas.microsoft.com/office/drawing/2014/main" id="{FE359145-746D-4FF4-B6FC-4C1EFB58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6B1FD-2A37-4B57-B505-34EB7F6AB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H="1">
            <a:off x="2438400" y="2819400"/>
            <a:ext cx="3352800" cy="335280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8D5FFC-C3D7-4B77-AA7A-7B2B69C3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V="1">
            <a:off x="2514600" y="3048000"/>
            <a:ext cx="3352800" cy="3276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4">
            <a:extLst>
              <a:ext uri="{FF2B5EF4-FFF2-40B4-BE49-F238E27FC236}">
                <a16:creationId xmlns:a16="http://schemas.microsoft.com/office/drawing/2014/main" id="{413E8160-61F9-4E3C-A5D0-1DBBC784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447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Overall Livewell Management</a:t>
            </a:r>
          </a:p>
        </p:txBody>
      </p:sp>
      <p:sp>
        <p:nvSpPr>
          <p:cNvPr id="16386" name="Rectangle 1">
            <a:extLst>
              <a:ext uri="{FF2B5EF4-FFF2-40B4-BE49-F238E27FC236}">
                <a16:creationId xmlns:a16="http://schemas.microsoft.com/office/drawing/2014/main" id="{43560ACC-33BF-4364-B0B3-E62AB987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0772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/>
              <a:t>More information on </a:t>
            </a:r>
            <a:r>
              <a:rPr lang="en-US" altLang="en-US" sz="2400" b="1" dirty="0" err="1"/>
              <a:t>livewell</a:t>
            </a:r>
            <a:r>
              <a:rPr lang="en-US" altLang="en-US" sz="2400" b="1" dirty="0"/>
              <a:t> oxygen injection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u="sng" dirty="0">
                <a:effectLst/>
                <a:latin typeface="+mn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https://tpwd.texas.gov/fishboat/fish/recreational/catchrelease/livewell.phtml</a:t>
            </a:r>
            <a:endParaRPr lang="en-US" altLang="en-US" sz="1600" b="1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/>
              <a:t>Other proven </a:t>
            </a:r>
            <a:r>
              <a:rPr lang="en-US" altLang="en-US" sz="2400" b="1" dirty="0" err="1"/>
              <a:t>livewell</a:t>
            </a:r>
            <a:r>
              <a:rPr lang="en-US" altLang="en-US" sz="2400" b="1" dirty="0"/>
              <a:t> management techniques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FFFF00"/>
                </a:solidFill>
              </a:rPr>
              <a:t>B.A.S.S. publication Keeping Bass Alive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FFFF00"/>
                </a:solidFill>
              </a:rPr>
              <a:t>Cooling the water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FFFF00"/>
                </a:solidFill>
              </a:rPr>
              <a:t>Addition of stock salt (unionized)</a:t>
            </a:r>
          </a:p>
          <a:p>
            <a:pPr lvl="3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200" b="1" u="sng" dirty="0"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https://www.bassmaster.com/wp-content/uploads/2022/04/keepingbassalive_guidebook_comp.pdf</a:t>
            </a:r>
            <a:endParaRPr lang="en-US" altLang="en-US" sz="1200" b="1" u="sng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FFFF00"/>
                </a:solidFill>
              </a:rPr>
              <a:t>Fizzing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http://www.tpwd.state.tx.us/newsmedia/releases/?req=20110202d</a:t>
            </a:r>
            <a:endParaRPr lang="en-US" altLang="en-US" sz="1400" b="1" dirty="0">
              <a:latin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16387" name="Picture 54" descr="Demonstration of fish fizzing technique with needle inserted through side of fish into air bladder&#10;">
            <a:extLst>
              <a:ext uri="{FF2B5EF4-FFF2-40B4-BE49-F238E27FC236}">
                <a16:creationId xmlns:a16="http://schemas.microsoft.com/office/drawing/2014/main" id="{9297AB62-1FE3-4DF6-B79D-EB84CC7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9210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626AC-DEBE-489B-B099-491F2593E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Overall Livewell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DC8C2-EA97-433B-BDC7-D96A2565D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Component, Cost, and Supplier List</a:t>
            </a:r>
          </a:p>
        </p:txBody>
      </p:sp>
      <p:sp>
        <p:nvSpPr>
          <p:cNvPr id="17410" name="Rectangle 1">
            <a:extLst>
              <a:ext uri="{FF2B5EF4-FFF2-40B4-BE49-F238E27FC236}">
                <a16:creationId xmlns:a16="http://schemas.microsoft.com/office/drawing/2014/main" id="{757226C4-9D83-4238-81CF-66372A1B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88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Component, Cost, and Supplier List</a:t>
            </a:r>
            <a:endParaRPr lang="en-US" altLang="en-US" sz="18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41C10A-E3BB-4207-80BC-42182000F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978525"/>
            <a:ext cx="76962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 do not include shipping or tax and prices are subject to change.  Equivalent items are available from other vendors.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701647-A40C-43F2-885E-65A03E2F9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6186"/>
              </p:ext>
            </p:extLst>
          </p:nvPr>
        </p:nvGraphicFramePr>
        <p:xfrm>
          <a:off x="838200" y="322263"/>
          <a:ext cx="7470775" cy="57036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53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02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Oxygen Bottle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ft3 capacity (MD) with standard </a:t>
                      </a:r>
                    </a:p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CGA540 valve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15CUFTALVLV-5LBEQ-540</a:t>
                      </a:r>
                    </a:p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$85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Gas Cylinder Source</a:t>
                      </a:r>
                    </a:p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gascylindersource.com</a:t>
                      </a:r>
                    </a:p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866-395-5049</a:t>
                      </a: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13716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 local gas company</a:t>
                      </a: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Oxygen Regulator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312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CGA540 inlet, 1/4" barb outlet, </a:t>
                      </a:r>
                    </a:p>
                    <a:p>
                      <a:pPr marL="45720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capable of 0.25 LPM flow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540 Industrial Regulator, 0-4 LPM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$77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Simply O3</a:t>
                      </a: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Simplyo3.com</a:t>
                      </a: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844-655-2524</a:t>
                      </a: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Fill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Welding grade oxygen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Gas Supplier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 Mounting Bracket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Hallmann Sales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Larsen’s 5-lb fire extinguisher bracket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$29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hallmann-sales.com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(866) 966-9596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Diffusers, Fittings, Tubing, and Clamps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7445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Sweetwater Micro Bubble Oxygen Diffusers</a:t>
                      </a:r>
                    </a:p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4” x 2.5” diffusing area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DYPFP4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$92/pair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Pentair Aquatic Eco-systems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pentairaes.com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877-347-4788</a:t>
                      </a: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¼” ID green oxygen hose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OX4F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$2/ft.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¼” tee (barb) connector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62064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$1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2 - 4” hose clamps for fire ext. bracket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$6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664">
                <a:tc>
                  <a:txBody>
                    <a:bodyPr/>
                    <a:lstStyle/>
                    <a:p>
                      <a:pPr marL="457200" marR="0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 ¼” stainless steel hose clamps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$8</a:t>
                      </a: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94" marR="37294" marT="7364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790C-F20F-40C4-B207-FE955C0BE6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5D8E40C4-A863-49C8-9D5F-C2AAB759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8929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We thank the following for their assistance and comments: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Aquatic Ecosystems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AirGas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Matheson Tri-Gas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Coastal Gas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James and Tom Bendele (Falcon Lake Tackle)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Ken Parker (Boerne Marine)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Rick Pierce (Bass Cat Boats)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Gary Clouse (Phoenix Boats)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Gene Gilliland (Oklahoma Department of Wildlife Conservation)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Hal Schramm (Mississippi State University)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Carl Wengenroth (Angler’s Lodge)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DC5C7-CAE8-47D0-8C43-80973F41A9B2}"/>
              </a:ext>
            </a:extLst>
          </p:cNvPr>
          <p:cNvSpPr txBox="1"/>
          <p:nvPr/>
        </p:nvSpPr>
        <p:spPr>
          <a:xfrm>
            <a:off x="736600" y="4084638"/>
            <a:ext cx="5334000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TPWD-Inland Fisheries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00"/>
              </a:solidFill>
              <a:latin typeface="+mn-lt"/>
            </a:endParaRPr>
          </a:p>
          <a:p>
            <a:pPr lvl="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Randy Myers </a:t>
            </a:r>
          </a:p>
          <a:p>
            <a:pPr lvl="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Jason Driscoll</a:t>
            </a:r>
          </a:p>
          <a:p>
            <a:pPr lvl="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Todd Driscoll</a:t>
            </a:r>
          </a:p>
          <a:p>
            <a:pPr lvl="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Todd.Driscoll@tpwd.Texas.gov</a:t>
            </a:r>
          </a:p>
          <a:p>
            <a:pPr lvl="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409-698-9114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00"/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00"/>
                </a:solidFill>
                <a:latin typeface="+mn-lt"/>
              </a:rPr>
              <a:t>					</a:t>
            </a:r>
            <a:endParaRPr lang="en-US" sz="1400" dirty="0">
              <a:solidFill>
                <a:schemeClr val="accent6"/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D24668-CEB5-4A87-9A68-A421723D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73513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E96A5974-83D3-4107-B43E-B909ABD5C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F90-3BEE-4349-8594-8B12CA8AE0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122" name="TextBox 2">
            <a:extLst>
              <a:ext uri="{FF2B5EF4-FFF2-40B4-BE49-F238E27FC236}">
                <a16:creationId xmlns:a16="http://schemas.microsoft.com/office/drawing/2014/main" id="{BF00C849-3492-4E83-A39B-050C4609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352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Dissolved oxygen is the most critical factor for maintaining health of black bass retained in livewells.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Various oxygen equipment was tested to determine a simple, effective, affordable, and safe system for maintaining sufficient dissolved oxygen in livewells (</a:t>
            </a:r>
            <a:r>
              <a:rPr lang="en-US" altLang="en-US" sz="1800" b="1" u="sng"/>
              <a:t>&gt;</a:t>
            </a:r>
            <a:r>
              <a:rPr lang="en-US" altLang="en-US" sz="1800" b="1"/>
              <a:t> 7.0 ppm).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This presentation recommends system components and describes installation, operation, and safety. </a:t>
            </a: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26885037-AA11-4D04-B02C-4E76C207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5757862"/>
            <a:ext cx="340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</a:rPr>
              <a:t>Complete oxygen injection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ADEC1-D611-4A9C-8208-395BE493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4" y="1447800"/>
            <a:ext cx="3178175" cy="4237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A2F8-2A19-47B5-9537-B27465530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Oxygenation Charts</a:t>
            </a:r>
          </a:p>
        </p:txBody>
      </p:sp>
      <p:pic>
        <p:nvPicPr>
          <p:cNvPr id="6150" name="Picture 5" descr="Oxygen graph showing lethal levels of oxygen at 27 minutes with no oxygenation or aeration.&#10;">
            <a:extLst>
              <a:ext uri="{FF2B5EF4-FFF2-40B4-BE49-F238E27FC236}">
                <a16:creationId xmlns:a16="http://schemas.microsoft.com/office/drawing/2014/main" id="{CAC906BC-C5D5-47E8-8AC4-29C726F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3188"/>
            <a:ext cx="3683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2">
            <a:extLst>
              <a:ext uri="{FF2B5EF4-FFF2-40B4-BE49-F238E27FC236}">
                <a16:creationId xmlns:a16="http://schemas.microsoft.com/office/drawing/2014/main" id="{B1FFC3EB-F1EA-42BC-B325-89A0B15C7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5" y="2193925"/>
            <a:ext cx="411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457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400" b="1"/>
              <a:t>During warmer months, potential oxygen depletion in livewells is rapid with no recirculation or oxygenation.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4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</p:txBody>
      </p:sp>
      <p:pic>
        <p:nvPicPr>
          <p:cNvPr id="6151" name="Picture 7" descr="Oxygen graph showing inadequate levels of oxygen when running factory recirculation pumps.">
            <a:extLst>
              <a:ext uri="{FF2B5EF4-FFF2-40B4-BE49-F238E27FC236}">
                <a16:creationId xmlns:a16="http://schemas.microsoft.com/office/drawing/2014/main" id="{E209A683-D714-46E3-A531-67925578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03188"/>
            <a:ext cx="46545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ADD8C7C4-3051-4D87-A815-CD38432A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2419350"/>
            <a:ext cx="4443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457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400" b="1"/>
              <a:t>With factory recirculation pumps, not possible to maintain sufficient oxygen levels with heavier weights at warmer water temperatures.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4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</p:txBody>
      </p:sp>
      <p:pic>
        <p:nvPicPr>
          <p:cNvPr id="6152" name="Picture 9" descr="Oxygen graph showing supersaturated oxygen levels, even at extreme conditions with 28 pounds of bass, when using oxygen injection.">
            <a:extLst>
              <a:ext uri="{FF2B5EF4-FFF2-40B4-BE49-F238E27FC236}">
                <a16:creationId xmlns:a16="http://schemas.microsoft.com/office/drawing/2014/main" id="{385B9B8A-FFB3-4174-B3C5-8B61A2B3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267075"/>
            <a:ext cx="39909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">
            <a:extLst>
              <a:ext uri="{FF2B5EF4-FFF2-40B4-BE49-F238E27FC236}">
                <a16:creationId xmlns:a16="http://schemas.microsoft.com/office/drawing/2014/main" id="{DE6725A0-DB34-4825-8356-D2BB7F7D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5791200"/>
            <a:ext cx="47656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457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400" b="1" dirty="0"/>
              <a:t>At extreme conditions, oxygen injection (0.25 LPM of flow) maintained oxygen at 14 to 22 ppm over nine hours.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3C883489-4FD4-4447-8C37-3C6BDF4A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3971925"/>
            <a:ext cx="4114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457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b="1" u="sng"/>
              <a:t>Oxygen Levels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b="1"/>
              <a:t>Sufficient - &gt; 7.0 ppm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FFFF00"/>
                </a:solidFill>
              </a:rPr>
              <a:t>Stressful - &lt; 5.0 ppm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FF0000"/>
                </a:solidFill>
              </a:rPr>
              <a:t>Lethal - &lt; 2.0 ppm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4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C296-B92D-4173-9ACF-E63664689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b="0" dirty="0"/>
              <a:t>Industrial Oxygen Regulator</a:t>
            </a:r>
          </a:p>
        </p:txBody>
      </p:sp>
      <p:sp>
        <p:nvSpPr>
          <p:cNvPr id="7171" name="TextBox 9">
            <a:extLst>
              <a:ext uri="{FF2B5EF4-FFF2-40B4-BE49-F238E27FC236}">
                <a16:creationId xmlns:a16="http://schemas.microsoft.com/office/drawing/2014/main" id="{C13A259A-5C6C-4B17-B181-94BAF359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257175"/>
            <a:ext cx="421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Industrial Oxygen Regulator</a:t>
            </a:r>
          </a:p>
        </p:txBody>
      </p:sp>
      <p:sp>
        <p:nvSpPr>
          <p:cNvPr id="7170" name="TextBox 8">
            <a:extLst>
              <a:ext uri="{FF2B5EF4-FFF2-40B4-BE49-F238E27FC236}">
                <a16:creationId xmlns:a16="http://schemas.microsoft.com/office/drawing/2014/main" id="{EEB6E0C7-8513-4DEB-82B2-AA21BDBF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62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/>
              <a:t>Industrial grade and not considered a medical device by FDA or Texas Department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of State Health Services.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/>
              <a:t>CGA540 inlet and ¼” barb outlet.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/>
              <a:t>PSI gauge which indicates fullness of oxygen bottle.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/>
          </a:p>
        </p:txBody>
      </p:sp>
      <p:pic>
        <p:nvPicPr>
          <p:cNvPr id="7173" name="Picture 2" descr="industrial oxygen regulator">
            <a:extLst>
              <a:ext uri="{FF2B5EF4-FFF2-40B4-BE49-F238E27FC236}">
                <a16:creationId xmlns:a16="http://schemas.microsoft.com/office/drawing/2014/main" id="{DE06136B-04D7-412C-87B2-5F5DB195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209800"/>
            <a:ext cx="72707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0">
            <a:extLst>
              <a:ext uri="{FF2B5EF4-FFF2-40B4-BE49-F238E27FC236}">
                <a16:creationId xmlns:a16="http://schemas.microsoft.com/office/drawing/2014/main" id="{42739F3A-BAFE-4106-A33B-6ED57BCD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7402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/>
              <a:t>Adjustable flow, set to 0.25 LPM (1/4 LPM).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51EC-E239-4836-8B12-17648F5AB4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Oxygen bottle specs</a:t>
            </a:r>
          </a:p>
        </p:txBody>
      </p:sp>
      <p:graphicFrame>
        <p:nvGraphicFramePr>
          <p:cNvPr id="19498" name="Group 42">
            <a:extLst>
              <a:ext uri="{FF2B5EF4-FFF2-40B4-BE49-F238E27FC236}">
                <a16:creationId xmlns:a16="http://schemas.microsoft.com/office/drawing/2014/main" id="{86DFC499-6BE0-4D0A-BA81-5EE13381D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29053"/>
              </p:ext>
            </p:extLst>
          </p:nvPr>
        </p:nvGraphicFramePr>
        <p:xfrm>
          <a:off x="2590800" y="1447800"/>
          <a:ext cx="6248400" cy="1303338"/>
        </p:xfrm>
        <a:graphic>
          <a:graphicData uri="http://schemas.openxmlformats.org/drawingml/2006/table">
            <a:tbl>
              <a:tblPr firstRow="1"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Size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classification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Capacity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Diameter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(inches)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Length including valve (inches)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hours of use at 0.25 LPM and 4-inch diffusers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MD or D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 ft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M9 or C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 ft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14.2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4281" marR="642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2" name="TextBox 9">
            <a:extLst>
              <a:ext uri="{FF2B5EF4-FFF2-40B4-BE49-F238E27FC236}">
                <a16:creationId xmlns:a16="http://schemas.microsoft.com/office/drawing/2014/main" id="{D96C416F-FC38-4447-8E96-D062EA29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8140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/>
              <a:t>Use of a CGA540 valve permits use and refill with welding (industrial) grade oxygen.  Use of medical grade oxygen is by prescription only.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/>
              <a:t>Bottle top will often be painted red by oxygen supplier to indicate its filled with welding grade oxygen.</a:t>
            </a: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pic>
        <p:nvPicPr>
          <p:cNvPr id="8223" name="Picture 2" descr="Two aluminum oxygen bottles, one is 15  cubic feet capacity and one is 9 cubic feet capacity">
            <a:extLst>
              <a:ext uri="{FF2B5EF4-FFF2-40B4-BE49-F238E27FC236}">
                <a16:creationId xmlns:a16="http://schemas.microsoft.com/office/drawing/2014/main" id="{B2968C54-BD36-465C-A272-8A6E25F9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3175"/>
            <a:ext cx="22018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C9F91-C569-4966-88E0-FECEA6C56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Oxygen Bottle Best Practices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8408D10F-A53C-4376-95BA-24394B72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5029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4572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/>
              <a:t>Securely store or mount bottle protecting it and the regulator from impact and excessive vibration.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400" b="1"/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/>
              <a:t>Consider different bottles sizes when choosing mounting location.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400" b="1"/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FFFF00"/>
                </a:solidFill>
              </a:rPr>
              <a:t>Do not locate bottle in boat bilge or in compartments containing oil, gas, or batteries.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/>
              <a:t>Remove oxygen bottle from boat when not planning to use.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	</a:t>
            </a:r>
          </a:p>
        </p:txBody>
      </p:sp>
      <p:sp>
        <p:nvSpPr>
          <p:cNvPr id="9220" name="TextBox 5" descr="9 cubic feet bottle mounted with fire extinguisher bracket in compartment under seat&#10;">
            <a:extLst>
              <a:ext uri="{FF2B5EF4-FFF2-40B4-BE49-F238E27FC236}">
                <a16:creationId xmlns:a16="http://schemas.microsoft.com/office/drawing/2014/main" id="{7F2B5FE3-904C-4924-8F83-008BCB0DC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319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9 ft</a:t>
            </a:r>
            <a:r>
              <a:rPr lang="en-US" altLang="en-US" sz="1200" b="1" baseline="30000"/>
              <a:t>3</a:t>
            </a:r>
            <a:r>
              <a:rPr lang="en-US" altLang="en-US" sz="1200" b="1"/>
              <a:t> bottle mounted with fire extinguisher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bracket in compartment under seat</a:t>
            </a:r>
          </a:p>
        </p:txBody>
      </p:sp>
      <p:pic>
        <p:nvPicPr>
          <p:cNvPr id="9218" name="Picture 1" descr="5 pound fire extinguisher bracket &#10;and large hose clamps&#10;&#10;">
            <a:extLst>
              <a:ext uri="{FF2B5EF4-FFF2-40B4-BE49-F238E27FC236}">
                <a16:creationId xmlns:a16="http://schemas.microsoft.com/office/drawing/2014/main" id="{2F8F3A42-693B-4F53-B9CD-CE112CB7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5556" r="14075" b="17778"/>
          <a:stretch>
            <a:fillRect/>
          </a:stretch>
        </p:blipFill>
        <p:spPr bwMode="auto">
          <a:xfrm>
            <a:off x="3733800" y="3657600"/>
            <a:ext cx="12255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 descr="5 pound fire extinguisher bracket &#10;and large hose clamps&#10;&#10;&#10;&#10;">
            <a:extLst>
              <a:ext uri="{FF2B5EF4-FFF2-40B4-BE49-F238E27FC236}">
                <a16:creationId xmlns:a16="http://schemas.microsoft.com/office/drawing/2014/main" id="{30B8903D-E79B-4CAB-B2ED-66CE3F1B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562600"/>
            <a:ext cx="228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5 lb. fire extinguisher bracket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and large hose clamps</a:t>
            </a:r>
          </a:p>
        </p:txBody>
      </p:sp>
      <p:sp>
        <p:nvSpPr>
          <p:cNvPr id="9221" name="Rectangle 6" descr="15 cubic feet bottle mounted with fire &#10;extinguisher bracket under console&#10;&#10;">
            <a:extLst>
              <a:ext uri="{FF2B5EF4-FFF2-40B4-BE49-F238E27FC236}">
                <a16:creationId xmlns:a16="http://schemas.microsoft.com/office/drawing/2014/main" id="{0CF61C42-421B-4EDF-AB6E-097DD78F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198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15 ft</a:t>
            </a:r>
            <a:r>
              <a:rPr lang="en-US" altLang="en-US" sz="1200" b="1" baseline="30000"/>
              <a:t>3</a:t>
            </a:r>
            <a:r>
              <a:rPr lang="en-US" altLang="en-US" sz="1200" b="1"/>
              <a:t> bottle mounted with fire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extinguisher bracket under console</a:t>
            </a:r>
          </a:p>
        </p:txBody>
      </p:sp>
      <p:sp>
        <p:nvSpPr>
          <p:cNvPr id="9226" name="Text Box 10" descr="9 cubic feet bottle mounted in wood box&#10;in compartment under seat&#10;&#10;&#10;">
            <a:extLst>
              <a:ext uri="{FF2B5EF4-FFF2-40B4-BE49-F238E27FC236}">
                <a16:creationId xmlns:a16="http://schemas.microsoft.com/office/drawing/2014/main" id="{46C54B61-DAC3-4CB9-B528-6944ADE0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71800"/>
            <a:ext cx="25622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latin typeface="+mn-lt"/>
              </a:rPr>
              <a:t>9 ft</a:t>
            </a:r>
            <a:r>
              <a:rPr lang="en-US" altLang="en-US" sz="1200" b="1" baseline="30000" dirty="0">
                <a:latin typeface="+mn-lt"/>
              </a:rPr>
              <a:t>3 </a:t>
            </a:r>
            <a:r>
              <a:rPr lang="en-US" altLang="en-US" sz="1200" b="1" dirty="0">
                <a:latin typeface="+mn-lt"/>
              </a:rPr>
              <a:t>bottle mounted in wood box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latin typeface="+mn-lt"/>
              </a:rPr>
              <a:t>in compartment under seat</a:t>
            </a:r>
          </a:p>
        </p:txBody>
      </p:sp>
      <p:pic>
        <p:nvPicPr>
          <p:cNvPr id="5" name="Picture 4" descr="A close-up of a fire extinguisher&#10;&#10;Description automatically generated with medium confidence">
            <a:extLst>
              <a:ext uri="{FF2B5EF4-FFF2-40B4-BE49-F238E27FC236}">
                <a16:creationId xmlns:a16="http://schemas.microsoft.com/office/drawing/2014/main" id="{1F4D554B-5F72-45AD-ABDF-0736A02B7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9252"/>
            <a:ext cx="2072677" cy="2763569"/>
          </a:xfrm>
          <a:prstGeom prst="rect">
            <a:avLst/>
          </a:prstGeom>
        </p:spPr>
      </p:pic>
      <p:pic>
        <p:nvPicPr>
          <p:cNvPr id="11" name="Picture 10" descr="A close-up of a fire extinguisher&#10;&#10;Description automatically generated with medium confidence">
            <a:extLst>
              <a:ext uri="{FF2B5EF4-FFF2-40B4-BE49-F238E27FC236}">
                <a16:creationId xmlns:a16="http://schemas.microsoft.com/office/drawing/2014/main" id="{8F019F1C-6EF9-48F5-AFDA-0C2E4943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0" y="3464920"/>
            <a:ext cx="2514600" cy="2554880"/>
          </a:xfrm>
          <a:prstGeom prst="rect">
            <a:avLst/>
          </a:prstGeom>
        </p:spPr>
      </p:pic>
      <p:pic>
        <p:nvPicPr>
          <p:cNvPr id="13" name="Picture 12" descr="A close-up of a pipe&#10;&#10;Description automatically generated with low confidence">
            <a:extLst>
              <a:ext uri="{FF2B5EF4-FFF2-40B4-BE49-F238E27FC236}">
                <a16:creationId xmlns:a16="http://schemas.microsoft.com/office/drawing/2014/main" id="{55A1A602-41B6-41FF-B600-A5324BAE4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86" y="3992158"/>
            <a:ext cx="2563284" cy="19224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F87E-DC66-4350-8431-F4985DA28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id="{C0200170-8DDE-48CB-81BD-09BCD155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"/>
            <a:ext cx="64770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There are no federal or Texas regulations specific to use and storage of oxygen equipment on recreational fishing boats.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Aluminum bottles require re-testing every 5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Oxygen by itself is not flammable, however the pure form is a dangerous accelerant and highly reactive to oil-based products.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Do not smoke around oxygen equipment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Do not use products containing oil on or around oxygen equipment (e.g. WD-40, silicone, etc.) or combustion of these may occur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Test all connections with soapy water to ensure there are no oxygen leaks before use.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Cable/zip ties were inadequate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Use hose clamps or more secure connectors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</a:rPr>
              <a:t>Frequently re-check hoses and connections for leaks and damage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Do not fill oxygen bottle from another bottle (i.e. transfill).  Bottle or valve failure could result.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&#10;&#10;Description automatically generated">
            <a:extLst>
              <a:ext uri="{FF2B5EF4-FFF2-40B4-BE49-F238E27FC236}">
                <a16:creationId xmlns:a16="http://schemas.microsoft.com/office/drawing/2014/main" id="{E6E790EC-A832-499A-A5E5-0DF251F0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872" y="1578740"/>
            <a:ext cx="3672063" cy="4896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EEB51-6E9E-4981-B301-098532B5CA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Oxygen Lines</a:t>
            </a:r>
          </a:p>
        </p:txBody>
      </p:sp>
      <p:sp>
        <p:nvSpPr>
          <p:cNvPr id="11271" name="TextBox 16">
            <a:extLst>
              <a:ext uri="{FF2B5EF4-FFF2-40B4-BE49-F238E27FC236}">
                <a16:creationId xmlns:a16="http://schemas.microsoft.com/office/drawing/2014/main" id="{A05078BA-2143-4B3B-A49B-C5C29B38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13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/>
              <a:t>Most bass boats have two independent livewells.  The single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oxygen line from the regulator is split to form two lines to facilitate oxygen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injection into both livewells.</a:t>
            </a:r>
          </a:p>
        </p:txBody>
      </p:sp>
      <p:sp>
        <p:nvSpPr>
          <p:cNvPr id="11272" name="TextBox 17">
            <a:extLst>
              <a:ext uri="{FF2B5EF4-FFF2-40B4-BE49-F238E27FC236}">
                <a16:creationId xmlns:a16="http://schemas.microsoft.com/office/drawing/2014/main" id="{2C297669-C4EB-42BE-AEF8-546CFF5C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2667000"/>
            <a:ext cx="4075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This “tee” connection should be made 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as near as possible to where oxygen 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will be routed thru the rear wall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the livewells.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¼ “ ID oxygen-rated hose should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be used between the regulator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livewell.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The hoses running from the tee to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oxygen diffusers should be equal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length.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2960359B-432B-4647-9F85-8D31B754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69707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</a:t>
            </a:r>
            <a:r>
              <a:rPr lang="en-US" altLang="en-US" sz="1400" b="1" dirty="0">
                <a:solidFill>
                  <a:srgbClr val="FFFF00"/>
                </a:solidFill>
              </a:rPr>
              <a:t>regulator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2D3A8E9C-8C5A-4874-B0B9-682D0493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69" y="3886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</a:rPr>
              <a:t>livewell 1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F928C42E-4DEA-4AA9-91C5-8770AC48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4382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</a:rPr>
              <a:t>livewell 2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4B79F5ED-8DF2-4FE0-B42A-2F0AF68C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6370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</a:rPr>
              <a:t>1/4“ barbed tee</a:t>
            </a:r>
          </a:p>
        </p:txBody>
      </p:sp>
      <p:cxnSp>
        <p:nvCxnSpPr>
          <p:cNvPr id="11273" name="Straight Arrow Connector 19">
            <a:extLst>
              <a:ext uri="{FF2B5EF4-FFF2-40B4-BE49-F238E27FC236}">
                <a16:creationId xmlns:a16="http://schemas.microsoft.com/office/drawing/2014/main" id="{1A7C468B-90CE-4568-9BFD-BFA17FBD9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4056681"/>
            <a:ext cx="304800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21">
            <a:extLst>
              <a:ext uri="{FF2B5EF4-FFF2-40B4-BE49-F238E27FC236}">
                <a16:creationId xmlns:a16="http://schemas.microsoft.com/office/drawing/2014/main" id="{9187BF63-C5FF-46AD-A091-BEE0EDDA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4874507"/>
            <a:ext cx="105569" cy="51725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Arrow Connector 23">
            <a:extLst>
              <a:ext uri="{FF2B5EF4-FFF2-40B4-BE49-F238E27FC236}">
                <a16:creationId xmlns:a16="http://schemas.microsoft.com/office/drawing/2014/main" id="{ED82C3CA-2D14-4C08-951D-4BF8C01F0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" y="4026782"/>
            <a:ext cx="585539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270B-9C42-431A-B033-E63AF9745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Hose Photo</a:t>
            </a: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035924EC-FFB5-4367-9A39-83D4AAA2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772400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dirty="0">
                <a:latin typeface="+mn-lt"/>
              </a:rPr>
              <a:t>Route hoses from “tee” fitting through upper rear livewell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dirty="0">
                <a:latin typeface="+mn-lt"/>
              </a:rPr>
              <a:t>wall to oxygen diffusers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DF2D5-8A6F-4F8F-9A94-6DDA2D9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89972" l="0" r="98383">
                        <a14:foregroundMark x1="89704" y1="37040" x2="99730" y2="37889"/>
                        <a14:foregroundMark x1="99730" y1="37889" x2="98383" y2="45613"/>
                        <a14:foregroundMark x1="98383" y1="45613" x2="88733" y2="42742"/>
                        <a14:foregroundMark x1="88733" y1="42742" x2="88733" y2="37283"/>
                        <a14:foregroundMark x1="9650" y1="44319" x2="0" y2="45410"/>
                        <a14:foregroundMark x1="9650" y1="69753" x2="9650" y2="69753"/>
                        <a14:backgroundMark x1="69057" y1="30368" x2="65013" y2="33522"/>
                        <a14:backgroundMark x1="56658" y1="71896" x2="46954" y2="76264"/>
                        <a14:backgroundMark x1="46954" y1="76264" x2="39030" y2="76142"/>
                        <a14:backgroundMark x1="23073" y1="41165" x2="25175" y2="32188"/>
                        <a14:backgroundMark x1="25175" y1="32188" x2="17358" y2="20542"/>
                        <a14:backgroundMark x1="17358" y1="20542" x2="9057" y2="16417"/>
                        <a14:backgroundMark x1="9057" y1="16417" x2="270" y2="14881"/>
                        <a14:backgroundMark x1="22749" y1="41407" x2="18544" y2="30813"/>
                        <a14:backgroundMark x1="18544" y1="30813" x2="9272" y2="22362"/>
                        <a14:backgroundMark x1="9272" y1="22362" x2="431" y2="21553"/>
                        <a14:backgroundMark x1="22588" y1="40801" x2="0" y2="43833"/>
                        <a14:backgroundMark x1="0" y1="43833" x2="0" y2="43833"/>
                        <a14:backgroundMark x1="53739" y1="20702" x2="54223" y2="30186"/>
                        <a14:backgroundMark x1="54223" y1="30186" x2="53846" y2="38378"/>
                        <a14:backgroundMark x1="53846" y1="38378" x2="30178" y2="39750"/>
                        <a14:backgroundMark x1="30178" y1="39750" x2="28886" y2="3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1700" y="419100"/>
            <a:ext cx="4800600" cy="6400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13948</TotalTime>
  <Words>1243</Words>
  <Application>Microsoft Office PowerPoint</Application>
  <PresentationFormat>On-screen Show (4:3)</PresentationFormat>
  <Paragraphs>230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Livewell Oxygen Injection </vt:lpstr>
      <vt:lpstr>Overview</vt:lpstr>
      <vt:lpstr>Oxygenation Charts</vt:lpstr>
      <vt:lpstr>Industrial Oxygen Regulator</vt:lpstr>
      <vt:lpstr>Oxygen bottle specs</vt:lpstr>
      <vt:lpstr>Oxygen Bottle Best Practices</vt:lpstr>
      <vt:lpstr>Safety</vt:lpstr>
      <vt:lpstr>Oxygen Lines</vt:lpstr>
      <vt:lpstr>Hose Photo</vt:lpstr>
      <vt:lpstr>Operation</vt:lpstr>
      <vt:lpstr>Operation continued</vt:lpstr>
      <vt:lpstr>Overall Livewell Management</vt:lpstr>
      <vt:lpstr>Component, Cost, and Supplier List</vt:lpstr>
      <vt:lpstr>Thank you</vt:lpstr>
    </vt:vector>
  </TitlesOfParts>
  <Company>TPWD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rmyers</dc:creator>
  <cp:lastModifiedBy>Todd Driscoll</cp:lastModifiedBy>
  <cp:revision>414</cp:revision>
  <cp:lastPrinted>2016-09-29T19:50:26Z</cp:lastPrinted>
  <dcterms:created xsi:type="dcterms:W3CDTF">2011-05-10T15:19:14Z</dcterms:created>
  <dcterms:modified xsi:type="dcterms:W3CDTF">2024-03-13T17:44:49Z</dcterms:modified>
</cp:coreProperties>
</file>